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rebuchet MS" charset="1" panose="020B0603020202020204"/>
      <p:regular r:id="rId10"/>
    </p:embeddedFont>
    <p:embeddedFont>
      <p:font typeface="Trebuchet MS Bold" charset="1" panose="020B0703020202020204"/>
      <p:regular r:id="rId11"/>
    </p:embeddedFont>
    <p:embeddedFont>
      <p:font typeface="Trebuchet MS Italics" charset="1" panose="020B0603020202090204"/>
      <p:regular r:id="rId12"/>
    </p:embeddedFont>
    <p:embeddedFont>
      <p:font typeface="Trebuchet MS Bold Italics" charset="1" panose="020B0703020202090204"/>
      <p:regular r:id="rId13"/>
    </p:embeddedFont>
    <p:embeddedFont>
      <p:font typeface="TT Rounds Condensed" charset="1" panose="02000506030000020003"/>
      <p:regular r:id="rId14"/>
    </p:embeddedFont>
    <p:embeddedFont>
      <p:font typeface="TT Rounds Condensed Bold" charset="1" panose="02000806030000020003"/>
      <p:regular r:id="rId15"/>
    </p:embeddedFont>
    <p:embeddedFont>
      <p:font typeface="TT Rounds Condensed Italics" charset="1" panose="02000506030000090003"/>
      <p:regular r:id="rId16"/>
    </p:embeddedFont>
    <p:embeddedFont>
      <p:font typeface="TT Rounds Condensed Bold Italics" charset="1" panose="02000806030000090003"/>
      <p:regular r:id="rId17"/>
    </p:embeddedFont>
    <p:embeddedFont>
      <p:font typeface="TT Rounds Condensed Thin" charset="1" panose="02000503020000020003"/>
      <p:regular r:id="rId18"/>
    </p:embeddedFont>
    <p:embeddedFont>
      <p:font typeface="TT Rounds Condensed Thin Italics" charset="1" panose="02000503020000090003"/>
      <p:regular r:id="rId19"/>
    </p:embeddedFont>
    <p:embeddedFont>
      <p:font typeface="TT Rounds Condensed Heavy" charset="1" panose="02000506030000020003"/>
      <p:regular r:id="rId20"/>
    </p:embeddedFont>
    <p:embeddedFont>
      <p:font typeface="TT Rounds Condensed Heavy Italics" charset="1" panose="02000506000000090003"/>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https://drive.google.com/file/d/1fda8FotNrH-J-MG9E2QwoqzaruQTg4zz/view?usp=drive_link"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Freeform 22" id="22"/>
          <p:cNvSpPr/>
          <p:nvPr/>
        </p:nvSpPr>
        <p:spPr>
          <a:xfrm flipH="false" flipV="false" rot="0">
            <a:off x="765258" y="680653"/>
            <a:ext cx="2614613" cy="2000250"/>
          </a:xfrm>
          <a:custGeom>
            <a:avLst/>
            <a:gdLst/>
            <a:ahLst/>
            <a:cxnLst/>
            <a:rect r="r" b="b" t="t" l="l"/>
            <a:pathLst>
              <a:path h="2000250" w="2614613">
                <a:moveTo>
                  <a:pt x="0" y="0"/>
                </a:moveTo>
                <a:lnTo>
                  <a:pt x="2614613" y="0"/>
                </a:lnTo>
                <a:lnTo>
                  <a:pt x="2614613" y="2000251"/>
                </a:lnTo>
                <a:lnTo>
                  <a:pt x="0" y="20002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2329738" y="1722812"/>
            <a:ext cx="2500312" cy="2157413"/>
            <a:chOff x="0" y="0"/>
            <a:chExt cx="3333750" cy="2876550"/>
          </a:xfrm>
        </p:grpSpPr>
        <p:sp>
          <p:nvSpPr>
            <p:cNvPr name="Freeform 24" id="24"/>
            <p:cNvSpPr/>
            <p:nvPr/>
          </p:nvSpPr>
          <p:spPr>
            <a:xfrm flipH="false" flipV="false" rot="0">
              <a:off x="0" y="0"/>
              <a:ext cx="3333750" cy="2876550"/>
            </a:xfrm>
            <a:custGeom>
              <a:avLst/>
              <a:gdLst/>
              <a:ahLst/>
              <a:cxnLst/>
              <a:rect r="r" b="b" t="t" l="l"/>
              <a:pathLst>
                <a:path h="2876550" w="3333750">
                  <a:moveTo>
                    <a:pt x="2614676" y="0"/>
                  </a:moveTo>
                  <a:lnTo>
                    <a:pt x="719074" y="0"/>
                  </a:lnTo>
                  <a:lnTo>
                    <a:pt x="0" y="1438148"/>
                  </a:lnTo>
                  <a:lnTo>
                    <a:pt x="719074" y="2876550"/>
                  </a:lnTo>
                  <a:lnTo>
                    <a:pt x="2614676" y="2876550"/>
                  </a:lnTo>
                  <a:lnTo>
                    <a:pt x="3333750" y="1438148"/>
                  </a:lnTo>
                  <a:lnTo>
                    <a:pt x="2614676" y="0"/>
                  </a:lnTo>
                  <a:close/>
                </a:path>
              </a:pathLst>
            </a:custGeom>
            <a:solidFill>
              <a:srgbClr val="42D0A1"/>
            </a:solidFill>
          </p:spPr>
        </p:sp>
      </p:grpSp>
      <p:grpSp>
        <p:nvGrpSpPr>
          <p:cNvPr name="Group 25" id="25"/>
          <p:cNvGrpSpPr/>
          <p:nvPr/>
        </p:nvGrpSpPr>
        <p:grpSpPr>
          <a:xfrm rot="0">
            <a:off x="1322470" y="2880099"/>
            <a:ext cx="1085850" cy="928688"/>
            <a:chOff x="0" y="0"/>
            <a:chExt cx="1447800" cy="1238250"/>
          </a:xfrm>
        </p:grpSpPr>
        <p:sp>
          <p:nvSpPr>
            <p:cNvPr name="Freeform 26" id="26"/>
            <p:cNvSpPr/>
            <p:nvPr/>
          </p:nvSpPr>
          <p:spPr>
            <a:xfrm flipH="false" flipV="false" rot="0">
              <a:off x="0" y="0"/>
              <a:ext cx="1447800" cy="1238250"/>
            </a:xfrm>
            <a:custGeom>
              <a:avLst/>
              <a:gdLst/>
              <a:ahLst/>
              <a:cxnLst/>
              <a:rect r="r" b="b" t="t" l="l"/>
              <a:pathLst>
                <a:path h="1238250" w="1447800">
                  <a:moveTo>
                    <a:pt x="1138174" y="0"/>
                  </a:moveTo>
                  <a:lnTo>
                    <a:pt x="309626" y="0"/>
                  </a:lnTo>
                  <a:lnTo>
                    <a:pt x="0" y="619252"/>
                  </a:lnTo>
                  <a:lnTo>
                    <a:pt x="309626" y="1238250"/>
                  </a:lnTo>
                  <a:lnTo>
                    <a:pt x="1138174" y="1238250"/>
                  </a:lnTo>
                  <a:lnTo>
                    <a:pt x="1447800" y="619252"/>
                  </a:lnTo>
                  <a:lnTo>
                    <a:pt x="1138174" y="0"/>
                  </a:lnTo>
                  <a:close/>
                </a:path>
              </a:pathLst>
            </a:custGeom>
            <a:solidFill>
              <a:srgbClr val="42AF51"/>
            </a:solidFill>
          </p:spPr>
        </p:sp>
      </p:grpSp>
      <p:sp>
        <p:nvSpPr>
          <p:cNvPr name="TextBox 27" id="27"/>
          <p:cNvSpPr txBox="true"/>
          <p:nvPr/>
        </p:nvSpPr>
        <p:spPr>
          <a:xfrm rot="0">
            <a:off x="6145665" y="1480108"/>
            <a:ext cx="8572500" cy="3914576"/>
          </a:xfrm>
          <a:prstGeom prst="rect">
            <a:avLst/>
          </a:prstGeom>
        </p:spPr>
        <p:txBody>
          <a:bodyPr anchor="t" rtlCol="false" tIns="0" lIns="0" bIns="0" rIns="0">
            <a:spAutoFit/>
          </a:bodyPr>
          <a:lstStyle/>
          <a:p>
            <a:pPr algn="l">
              <a:lnSpc>
                <a:spcPts val="5759"/>
              </a:lnSpc>
            </a:pPr>
            <a:r>
              <a:rPr lang="en-US" sz="4800" spc="-30">
                <a:solidFill>
                  <a:srgbClr val="000000"/>
                </a:solidFill>
                <a:latin typeface="Canva Sans Bold"/>
              </a:rPr>
              <a:t>ABINESH R</a:t>
            </a:r>
          </a:p>
          <a:p>
            <a:pPr algn="l">
              <a:lnSpc>
                <a:spcPts val="4500"/>
              </a:lnSpc>
            </a:pPr>
          </a:p>
          <a:p>
            <a:pPr algn="l">
              <a:lnSpc>
                <a:spcPts val="3600"/>
              </a:lnSpc>
            </a:pPr>
            <a:r>
              <a:rPr lang="en-US" sz="3000" spc="-30">
                <a:solidFill>
                  <a:srgbClr val="000000"/>
                </a:solidFill>
                <a:latin typeface="Canva Sans Bold"/>
              </a:rPr>
              <a:t>Nmid:</a:t>
            </a:r>
            <a:r>
              <a:rPr lang="en-US" sz="3000" spc="-30">
                <a:solidFill>
                  <a:srgbClr val="000000"/>
                </a:solidFill>
                <a:latin typeface="Canva Sans"/>
              </a:rPr>
              <a:t> C5FE8C49EBA7ED0B6AF47BDD12A03E80</a:t>
            </a:r>
          </a:p>
          <a:p>
            <a:pPr algn="l">
              <a:lnSpc>
                <a:spcPts val="4500"/>
              </a:lnSpc>
            </a:pPr>
          </a:p>
          <a:p>
            <a:pPr algn="l">
              <a:lnSpc>
                <a:spcPts val="4500"/>
              </a:lnSpc>
            </a:pPr>
            <a:r>
              <a:rPr lang="en-US" sz="3750" spc="-30">
                <a:solidFill>
                  <a:srgbClr val="000000"/>
                </a:solidFill>
                <a:latin typeface="Canva Sans"/>
              </a:rPr>
              <a:t>Madras Institute of Technology campus, Anna University</a:t>
            </a:r>
          </a:p>
        </p:txBody>
      </p:sp>
      <p:sp>
        <p:nvSpPr>
          <p:cNvPr name="TextBox 28" id="28"/>
          <p:cNvSpPr txBox="true"/>
          <p:nvPr/>
        </p:nvSpPr>
        <p:spPr>
          <a:xfrm rot="0">
            <a:off x="6145665" y="5708650"/>
            <a:ext cx="6541635" cy="1647771"/>
          </a:xfrm>
          <a:prstGeom prst="rect">
            <a:avLst/>
          </a:prstGeom>
        </p:spPr>
        <p:txBody>
          <a:bodyPr anchor="t" rtlCol="false" tIns="0" lIns="0" bIns="0" rIns="0">
            <a:spAutoFit/>
          </a:bodyPr>
          <a:lstStyle/>
          <a:p>
            <a:pPr algn="l">
              <a:lnSpc>
                <a:spcPts val="4320"/>
              </a:lnSpc>
            </a:pPr>
            <a:r>
              <a:rPr lang="en-US" sz="3600" spc="-15">
                <a:solidFill>
                  <a:srgbClr val="2D936B"/>
                </a:solidFill>
                <a:latin typeface="Trebuchet MS Bold"/>
              </a:rPr>
              <a:t>Artful Creations: Exploring Generative Adversarial Networks with ARTGAN</a:t>
            </a:r>
          </a:p>
        </p:txBody>
      </p:sp>
      <p:sp>
        <p:nvSpPr>
          <p:cNvPr name="TextBox 29" id="29"/>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1</a:t>
            </a:r>
          </a:p>
        </p:txBody>
      </p:sp>
      <p:sp>
        <p:nvSpPr>
          <p:cNvPr name="Freeform 30" id="30"/>
          <p:cNvSpPr/>
          <p:nvPr/>
        </p:nvSpPr>
        <p:spPr>
          <a:xfrm flipH="false" flipV="false" rot="0">
            <a:off x="1865396" y="4080664"/>
            <a:ext cx="2791779" cy="2157411"/>
          </a:xfrm>
          <a:custGeom>
            <a:avLst/>
            <a:gdLst/>
            <a:ahLst/>
            <a:cxnLst/>
            <a:rect r="r" b="b" t="t" l="l"/>
            <a:pathLst>
              <a:path h="2157411" w="2791779">
                <a:moveTo>
                  <a:pt x="0" y="0"/>
                </a:moveTo>
                <a:lnTo>
                  <a:pt x="2791778" y="0"/>
                </a:lnTo>
                <a:lnTo>
                  <a:pt x="2791778" y="2157412"/>
                </a:lnTo>
                <a:lnTo>
                  <a:pt x="0" y="2157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1" id="31"/>
          <p:cNvGrpSpPr/>
          <p:nvPr/>
        </p:nvGrpSpPr>
        <p:grpSpPr>
          <a:xfrm rot="0">
            <a:off x="2592016" y="5961165"/>
            <a:ext cx="1085850" cy="928688"/>
            <a:chOff x="0" y="0"/>
            <a:chExt cx="1447800" cy="1238250"/>
          </a:xfrm>
        </p:grpSpPr>
        <p:sp>
          <p:nvSpPr>
            <p:cNvPr name="Freeform 32" id="32"/>
            <p:cNvSpPr/>
            <p:nvPr/>
          </p:nvSpPr>
          <p:spPr>
            <a:xfrm flipH="false" flipV="false" rot="0">
              <a:off x="0" y="0"/>
              <a:ext cx="1447800" cy="1238250"/>
            </a:xfrm>
            <a:custGeom>
              <a:avLst/>
              <a:gdLst/>
              <a:ahLst/>
              <a:cxnLst/>
              <a:rect r="r" b="b" t="t" l="l"/>
              <a:pathLst>
                <a:path h="1238250" w="1447800">
                  <a:moveTo>
                    <a:pt x="1138174" y="0"/>
                  </a:moveTo>
                  <a:lnTo>
                    <a:pt x="309626" y="0"/>
                  </a:lnTo>
                  <a:lnTo>
                    <a:pt x="0" y="619252"/>
                  </a:lnTo>
                  <a:lnTo>
                    <a:pt x="309626" y="1238250"/>
                  </a:lnTo>
                  <a:lnTo>
                    <a:pt x="1138174" y="1238250"/>
                  </a:lnTo>
                  <a:lnTo>
                    <a:pt x="1447800" y="619252"/>
                  </a:lnTo>
                  <a:lnTo>
                    <a:pt x="1138174" y="0"/>
                  </a:lnTo>
                  <a:close/>
                </a:path>
              </a:pathLst>
            </a:custGeom>
            <a:solidFill>
              <a:srgbClr val="42AF51"/>
            </a:solidFill>
          </p:spPr>
        </p:sp>
      </p:grpSp>
      <p:grpSp>
        <p:nvGrpSpPr>
          <p:cNvPr name="Group 33" id="33"/>
          <p:cNvGrpSpPr/>
          <p:nvPr/>
        </p:nvGrpSpPr>
        <p:grpSpPr>
          <a:xfrm rot="-10800000">
            <a:off x="722396" y="5110844"/>
            <a:ext cx="1313486" cy="1127232"/>
            <a:chOff x="0" y="0"/>
            <a:chExt cx="1751314" cy="1502976"/>
          </a:xfrm>
        </p:grpSpPr>
        <p:sp>
          <p:nvSpPr>
            <p:cNvPr name="Freeform 34" id="34"/>
            <p:cNvSpPr/>
            <p:nvPr/>
          </p:nvSpPr>
          <p:spPr>
            <a:xfrm flipH="false" flipV="false" rot="0">
              <a:off x="0" y="0"/>
              <a:ext cx="1751330" cy="1503045"/>
            </a:xfrm>
            <a:custGeom>
              <a:avLst/>
              <a:gdLst/>
              <a:ahLst/>
              <a:cxnLst/>
              <a:rect r="r" b="b" t="t" l="l"/>
              <a:pathLst>
                <a:path h="1503045" w="1751330">
                  <a:moveTo>
                    <a:pt x="1373505" y="0"/>
                  </a:moveTo>
                  <a:lnTo>
                    <a:pt x="377698" y="0"/>
                  </a:lnTo>
                  <a:lnTo>
                    <a:pt x="0" y="751459"/>
                  </a:lnTo>
                  <a:lnTo>
                    <a:pt x="377698" y="1503045"/>
                  </a:lnTo>
                  <a:lnTo>
                    <a:pt x="1373505" y="1503045"/>
                  </a:lnTo>
                  <a:lnTo>
                    <a:pt x="1751330" y="751459"/>
                  </a:lnTo>
                  <a:lnTo>
                    <a:pt x="1373505" y="0"/>
                  </a:lnTo>
                  <a:close/>
                </a:path>
              </a:pathLst>
            </a:custGeom>
            <a:solidFill>
              <a:srgbClr val="B7DEE8"/>
            </a:solidFill>
          </p:spPr>
        </p:sp>
      </p:grpSp>
      <p:grpSp>
        <p:nvGrpSpPr>
          <p:cNvPr name="Group 35" id="35"/>
          <p:cNvGrpSpPr/>
          <p:nvPr/>
        </p:nvGrpSpPr>
        <p:grpSpPr>
          <a:xfrm rot="0">
            <a:off x="1372581" y="7093241"/>
            <a:ext cx="2493447" cy="1993363"/>
            <a:chOff x="0" y="0"/>
            <a:chExt cx="3324596" cy="2657818"/>
          </a:xfrm>
        </p:grpSpPr>
        <p:sp>
          <p:nvSpPr>
            <p:cNvPr name="Freeform 36" id="36"/>
            <p:cNvSpPr/>
            <p:nvPr/>
          </p:nvSpPr>
          <p:spPr>
            <a:xfrm flipH="false" flipV="false" rot="0">
              <a:off x="0" y="0"/>
              <a:ext cx="3324606" cy="2657856"/>
            </a:xfrm>
            <a:custGeom>
              <a:avLst/>
              <a:gdLst/>
              <a:ahLst/>
              <a:cxnLst/>
              <a:rect r="r" b="b" t="t" l="l"/>
              <a:pathLst>
                <a:path h="2657856" w="3324606">
                  <a:moveTo>
                    <a:pt x="2613660" y="0"/>
                  </a:moveTo>
                  <a:lnTo>
                    <a:pt x="710946" y="0"/>
                  </a:lnTo>
                  <a:lnTo>
                    <a:pt x="0" y="1329182"/>
                  </a:lnTo>
                  <a:lnTo>
                    <a:pt x="710946" y="2657856"/>
                  </a:lnTo>
                  <a:lnTo>
                    <a:pt x="2613660" y="2657856"/>
                  </a:lnTo>
                  <a:lnTo>
                    <a:pt x="3324606" y="1329182"/>
                  </a:lnTo>
                  <a:lnTo>
                    <a:pt x="2613660" y="0"/>
                  </a:lnTo>
                  <a:close/>
                </a:path>
              </a:pathLst>
            </a:custGeom>
            <a:solidFill>
              <a:srgbClr val="93CDDD"/>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Freeform 23" id="23"/>
          <p:cNvSpPr/>
          <p:nvPr/>
        </p:nvSpPr>
        <p:spPr>
          <a:xfrm flipH="false" flipV="false" rot="0">
            <a:off x="2500312" y="9701212"/>
            <a:ext cx="114300" cy="266700"/>
          </a:xfrm>
          <a:custGeom>
            <a:avLst/>
            <a:gdLst/>
            <a:ahLst/>
            <a:cxnLst/>
            <a:rect r="r" b="b" t="t" l="l"/>
            <a:pathLst>
              <a:path h="266700" w="114300">
                <a:moveTo>
                  <a:pt x="0" y="0"/>
                </a:moveTo>
                <a:lnTo>
                  <a:pt x="114300" y="0"/>
                </a:lnTo>
                <a:lnTo>
                  <a:pt x="114300" y="266700"/>
                </a:lnTo>
                <a:lnTo>
                  <a:pt x="0" y="266700"/>
                </a:lnTo>
                <a:lnTo>
                  <a:pt x="0" y="0"/>
                </a:lnTo>
                <a:close/>
              </a:path>
            </a:pathLst>
          </a:custGeom>
          <a:blipFill>
            <a:blip r:embed="rId2"/>
            <a:stretch>
              <a:fillRect l="-66666" t="0" r="-66666" b="0"/>
            </a:stretch>
          </a:blipFill>
        </p:spPr>
      </p:sp>
      <p:sp>
        <p:nvSpPr>
          <p:cNvPr name="Freeform 24" id="24"/>
          <p:cNvSpPr/>
          <p:nvPr/>
        </p:nvSpPr>
        <p:spPr>
          <a:xfrm flipH="false" flipV="false" rot="0">
            <a:off x="2458879" y="3388495"/>
            <a:ext cx="13266573" cy="6609165"/>
          </a:xfrm>
          <a:custGeom>
            <a:avLst/>
            <a:gdLst/>
            <a:ahLst/>
            <a:cxnLst/>
            <a:rect r="r" b="b" t="t" l="l"/>
            <a:pathLst>
              <a:path h="6609165" w="13266573">
                <a:moveTo>
                  <a:pt x="0" y="0"/>
                </a:moveTo>
                <a:lnTo>
                  <a:pt x="13266573" y="0"/>
                </a:lnTo>
                <a:lnTo>
                  <a:pt x="13266573" y="6609165"/>
                </a:lnTo>
                <a:lnTo>
                  <a:pt x="0" y="6609165"/>
                </a:lnTo>
                <a:lnTo>
                  <a:pt x="0" y="0"/>
                </a:lnTo>
                <a:close/>
              </a:path>
            </a:pathLst>
          </a:custGeom>
          <a:blipFill>
            <a:blip r:embed="rId3"/>
            <a:stretch>
              <a:fillRect l="0" t="0" r="0" b="0"/>
            </a:stretch>
          </a:blipFill>
        </p:spPr>
      </p:sp>
      <p:sp>
        <p:nvSpPr>
          <p:cNvPr name="TextBox 25" id="25"/>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9</a:t>
            </a:r>
          </a:p>
        </p:txBody>
      </p:sp>
      <p:sp>
        <p:nvSpPr>
          <p:cNvPr name="TextBox 26" id="26"/>
          <p:cNvSpPr txBox="true"/>
          <p:nvPr/>
        </p:nvSpPr>
        <p:spPr>
          <a:xfrm rot="0">
            <a:off x="1109662" y="431005"/>
            <a:ext cx="4956810" cy="1143000"/>
          </a:xfrm>
          <a:prstGeom prst="rect">
            <a:avLst/>
          </a:prstGeom>
        </p:spPr>
        <p:txBody>
          <a:bodyPr anchor="t" rtlCol="false" tIns="0" lIns="0" bIns="0" rIns="0">
            <a:spAutoFit/>
          </a:bodyPr>
          <a:lstStyle/>
          <a:p>
            <a:pPr algn="l">
              <a:lnSpc>
                <a:spcPts val="8640"/>
              </a:lnSpc>
            </a:pPr>
            <a:r>
              <a:rPr lang="en-US" sz="7200" spc="-15">
                <a:solidFill>
                  <a:srgbClr val="000000"/>
                </a:solidFill>
                <a:latin typeface="Trebuchet MS Bold"/>
              </a:rPr>
              <a:t>MODELLING</a:t>
            </a:r>
          </a:p>
        </p:txBody>
      </p:sp>
      <p:sp>
        <p:nvSpPr>
          <p:cNvPr name="TextBox 27" id="27"/>
          <p:cNvSpPr txBox="true"/>
          <p:nvPr/>
        </p:nvSpPr>
        <p:spPr>
          <a:xfrm rot="0">
            <a:off x="1236073" y="1989181"/>
            <a:ext cx="16080376" cy="1600038"/>
          </a:xfrm>
          <a:prstGeom prst="rect">
            <a:avLst/>
          </a:prstGeom>
        </p:spPr>
        <p:txBody>
          <a:bodyPr anchor="t" rtlCol="false" tIns="0" lIns="0" bIns="0" rIns="0">
            <a:spAutoFit/>
          </a:bodyPr>
          <a:lstStyle/>
          <a:p>
            <a:pPr algn="l">
              <a:lnSpc>
                <a:spcPts val="4200"/>
              </a:lnSpc>
            </a:pPr>
            <a:r>
              <a:rPr lang="en-US" sz="3500">
                <a:solidFill>
                  <a:srgbClr val="0D0D0D"/>
                </a:solidFill>
                <a:latin typeface="Canva Sans"/>
              </a:rPr>
              <a:t>In the context of the ARTGAN project, modeling refers to the creation and training of two key neural network architectures: the generator and the discriminator.</a:t>
            </a:r>
          </a:p>
        </p:txBody>
      </p:sp>
      <p:sp>
        <p:nvSpPr>
          <p:cNvPr name="TextBox 28" id="28"/>
          <p:cNvSpPr txBox="true"/>
          <p:nvPr/>
        </p:nvSpPr>
        <p:spPr>
          <a:xfrm rot="0">
            <a:off x="9139238" y="4762581"/>
            <a:ext cx="9525" cy="257121"/>
          </a:xfrm>
          <a:prstGeom prst="rect">
            <a:avLst/>
          </a:prstGeom>
        </p:spPr>
        <p:txBody>
          <a:bodyPr anchor="t" rtlCol="false" tIns="0" lIns="0" bIns="0" rIns="0">
            <a:spAutoFit/>
          </a:bodyPr>
          <a:lstStyle/>
          <a:p>
            <a:pPr algn="ctr">
              <a:lnSpc>
                <a:spcPts val="198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Freeform 23" id="23"/>
          <p:cNvSpPr/>
          <p:nvPr/>
        </p:nvSpPr>
        <p:spPr>
          <a:xfrm flipH="false" flipV="false" rot="0">
            <a:off x="2500312" y="9701212"/>
            <a:ext cx="114300" cy="266700"/>
          </a:xfrm>
          <a:custGeom>
            <a:avLst/>
            <a:gdLst/>
            <a:ahLst/>
            <a:cxnLst/>
            <a:rect r="r" b="b" t="t" l="l"/>
            <a:pathLst>
              <a:path h="266700" w="114300">
                <a:moveTo>
                  <a:pt x="0" y="0"/>
                </a:moveTo>
                <a:lnTo>
                  <a:pt x="114300" y="0"/>
                </a:lnTo>
                <a:lnTo>
                  <a:pt x="114300" y="266700"/>
                </a:lnTo>
                <a:lnTo>
                  <a:pt x="0" y="266700"/>
                </a:lnTo>
                <a:lnTo>
                  <a:pt x="0" y="0"/>
                </a:lnTo>
                <a:close/>
              </a:path>
            </a:pathLst>
          </a:custGeom>
          <a:blipFill>
            <a:blip r:embed="rId2"/>
            <a:stretch>
              <a:fillRect l="-66666" t="0" r="-66666" b="0"/>
            </a:stretch>
          </a:blipFill>
        </p:spPr>
      </p:sp>
      <p:sp>
        <p:nvSpPr>
          <p:cNvPr name="TextBox 24" id="24"/>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9</a:t>
            </a:r>
          </a:p>
        </p:txBody>
      </p:sp>
      <p:sp>
        <p:nvSpPr>
          <p:cNvPr name="TextBox 25" id="25"/>
          <p:cNvSpPr txBox="true"/>
          <p:nvPr/>
        </p:nvSpPr>
        <p:spPr>
          <a:xfrm rot="0">
            <a:off x="1109662" y="431005"/>
            <a:ext cx="4956810" cy="1143000"/>
          </a:xfrm>
          <a:prstGeom prst="rect">
            <a:avLst/>
          </a:prstGeom>
        </p:spPr>
        <p:txBody>
          <a:bodyPr anchor="t" rtlCol="false" tIns="0" lIns="0" bIns="0" rIns="0">
            <a:spAutoFit/>
          </a:bodyPr>
          <a:lstStyle/>
          <a:p>
            <a:pPr algn="l">
              <a:lnSpc>
                <a:spcPts val="8640"/>
              </a:lnSpc>
            </a:pPr>
            <a:r>
              <a:rPr lang="en-US" sz="7200" spc="-15">
                <a:solidFill>
                  <a:srgbClr val="000000"/>
                </a:solidFill>
                <a:latin typeface="Trebuchet MS Bold"/>
              </a:rPr>
              <a:t>MODELLING</a:t>
            </a:r>
          </a:p>
        </p:txBody>
      </p:sp>
      <p:sp>
        <p:nvSpPr>
          <p:cNvPr name="TextBox 26" id="26"/>
          <p:cNvSpPr txBox="true"/>
          <p:nvPr/>
        </p:nvSpPr>
        <p:spPr>
          <a:xfrm rot="0">
            <a:off x="9139238" y="4762581"/>
            <a:ext cx="9525" cy="257121"/>
          </a:xfrm>
          <a:prstGeom prst="rect">
            <a:avLst/>
          </a:prstGeom>
        </p:spPr>
        <p:txBody>
          <a:bodyPr anchor="t" rtlCol="false" tIns="0" lIns="0" bIns="0" rIns="0">
            <a:spAutoFit/>
          </a:bodyPr>
          <a:lstStyle/>
          <a:p>
            <a:pPr algn="ctr">
              <a:lnSpc>
                <a:spcPts val="1980"/>
              </a:lnSpc>
              <a:spcBef>
                <a:spcPct val="0"/>
              </a:spcBef>
            </a:pPr>
          </a:p>
        </p:txBody>
      </p:sp>
      <p:sp>
        <p:nvSpPr>
          <p:cNvPr name="TextBox 27" id="27"/>
          <p:cNvSpPr txBox="true"/>
          <p:nvPr/>
        </p:nvSpPr>
        <p:spPr>
          <a:xfrm rot="0">
            <a:off x="1128712" y="2029359"/>
            <a:ext cx="15811883" cy="4049651"/>
          </a:xfrm>
          <a:prstGeom prst="rect">
            <a:avLst/>
          </a:prstGeom>
        </p:spPr>
        <p:txBody>
          <a:bodyPr anchor="t" rtlCol="false" tIns="0" lIns="0" bIns="0" rIns="0">
            <a:spAutoFit/>
          </a:bodyPr>
          <a:lstStyle/>
          <a:p>
            <a:pPr algn="just">
              <a:lnSpc>
                <a:spcPts val="4619"/>
              </a:lnSpc>
            </a:pPr>
            <a:r>
              <a:rPr lang="en-US" sz="3299">
                <a:solidFill>
                  <a:srgbClr val="000000"/>
                </a:solidFill>
                <a:latin typeface="Canva Sans Bold"/>
              </a:rPr>
              <a:t>Generator Mo</a:t>
            </a:r>
            <a:r>
              <a:rPr lang="en-US" sz="3299">
                <a:solidFill>
                  <a:srgbClr val="000000"/>
                </a:solidFill>
                <a:latin typeface="Canva Sans Bold"/>
              </a:rPr>
              <a:t>del:</a:t>
            </a:r>
          </a:p>
          <a:p>
            <a:pPr algn="just" marL="712468" indent="-356234" lvl="1">
              <a:lnSpc>
                <a:spcPts val="4619"/>
              </a:lnSpc>
              <a:buFont typeface="Arial"/>
              <a:buChar char="•"/>
            </a:pPr>
            <a:r>
              <a:rPr lang="en-US" sz="3299">
                <a:solidFill>
                  <a:srgbClr val="000000"/>
                </a:solidFill>
                <a:latin typeface="Canva Sans"/>
              </a:rPr>
              <a:t>The generator model takes random noise, typically in the form of a latent vector, as input and learns to generate realistic art images.</a:t>
            </a:r>
          </a:p>
          <a:p>
            <a:pPr algn="just" marL="712468" indent="-356234" lvl="1">
              <a:lnSpc>
                <a:spcPts val="4619"/>
              </a:lnSpc>
              <a:buFont typeface="Arial"/>
              <a:buChar char="•"/>
            </a:pPr>
            <a:r>
              <a:rPr lang="en-US" sz="3299">
                <a:solidFill>
                  <a:srgbClr val="000000"/>
                </a:solidFill>
                <a:latin typeface="Canva Sans"/>
              </a:rPr>
              <a:t>It consists of several layers of convolutional and transposed convolutional operations, designed to upscale the input noise into a high-resolution image.</a:t>
            </a:r>
          </a:p>
          <a:p>
            <a:pPr algn="just">
              <a:lnSpc>
                <a:spcPts val="4619"/>
              </a:lnSpc>
            </a:pPr>
          </a:p>
        </p:txBody>
      </p:sp>
      <p:sp>
        <p:nvSpPr>
          <p:cNvPr name="TextBox 28" id="28"/>
          <p:cNvSpPr txBox="true"/>
          <p:nvPr/>
        </p:nvSpPr>
        <p:spPr>
          <a:xfrm rot="0">
            <a:off x="1028700" y="5789620"/>
            <a:ext cx="15811883" cy="3468680"/>
          </a:xfrm>
          <a:prstGeom prst="rect">
            <a:avLst/>
          </a:prstGeom>
        </p:spPr>
        <p:txBody>
          <a:bodyPr anchor="t" rtlCol="false" tIns="0" lIns="0" bIns="0" rIns="0">
            <a:spAutoFit/>
          </a:bodyPr>
          <a:lstStyle/>
          <a:p>
            <a:pPr algn="just">
              <a:lnSpc>
                <a:spcPts val="4619"/>
              </a:lnSpc>
            </a:pPr>
            <a:r>
              <a:rPr lang="en-US" sz="3299">
                <a:solidFill>
                  <a:srgbClr val="000000"/>
                </a:solidFill>
                <a:latin typeface="Canva Sans Bold"/>
              </a:rPr>
              <a:t>Discriminator Mo</a:t>
            </a:r>
            <a:r>
              <a:rPr lang="en-US" sz="3299">
                <a:solidFill>
                  <a:srgbClr val="000000"/>
                </a:solidFill>
                <a:latin typeface="Canva Sans Bold"/>
              </a:rPr>
              <a:t>del:</a:t>
            </a:r>
          </a:p>
          <a:p>
            <a:pPr algn="just" marL="712468" indent="-356234" lvl="1">
              <a:lnSpc>
                <a:spcPts val="4619"/>
              </a:lnSpc>
              <a:buFont typeface="Arial"/>
              <a:buChar char="•"/>
            </a:pPr>
            <a:r>
              <a:rPr lang="en-US" sz="3299">
                <a:solidFill>
                  <a:srgbClr val="000000"/>
                </a:solidFill>
                <a:latin typeface="Canva Sans"/>
              </a:rPr>
              <a:t>The discriminator model acts as a binary classifier, distinguishing between real and fake images.</a:t>
            </a:r>
          </a:p>
          <a:p>
            <a:pPr algn="just" marL="712468" indent="-356234" lvl="1">
              <a:lnSpc>
                <a:spcPts val="4619"/>
              </a:lnSpc>
              <a:buFont typeface="Arial"/>
              <a:buChar char="•"/>
            </a:pPr>
            <a:r>
              <a:rPr lang="en-US" sz="3299">
                <a:solidFill>
                  <a:srgbClr val="000000"/>
                </a:solidFill>
                <a:latin typeface="Canva Sans"/>
              </a:rPr>
              <a:t>It takes an input image and outputs a probability score indicating the likelihood that the image is real.</a:t>
            </a:r>
          </a:p>
          <a:p>
            <a:pPr algn="just">
              <a:lnSpc>
                <a:spcPts val="461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Freeform 23" id="23"/>
          <p:cNvSpPr/>
          <p:nvPr/>
        </p:nvSpPr>
        <p:spPr>
          <a:xfrm flipH="false" flipV="false" rot="0">
            <a:off x="2500312" y="9701212"/>
            <a:ext cx="114300" cy="266700"/>
          </a:xfrm>
          <a:custGeom>
            <a:avLst/>
            <a:gdLst/>
            <a:ahLst/>
            <a:cxnLst/>
            <a:rect r="r" b="b" t="t" l="l"/>
            <a:pathLst>
              <a:path h="266700" w="114300">
                <a:moveTo>
                  <a:pt x="0" y="0"/>
                </a:moveTo>
                <a:lnTo>
                  <a:pt x="114300" y="0"/>
                </a:lnTo>
                <a:lnTo>
                  <a:pt x="114300" y="266700"/>
                </a:lnTo>
                <a:lnTo>
                  <a:pt x="0" y="266700"/>
                </a:lnTo>
                <a:lnTo>
                  <a:pt x="0" y="0"/>
                </a:lnTo>
                <a:close/>
              </a:path>
            </a:pathLst>
          </a:custGeom>
          <a:blipFill>
            <a:blip r:embed="rId2"/>
            <a:stretch>
              <a:fillRect l="-66666" t="0" r="-66666" b="0"/>
            </a:stretch>
          </a:blipFill>
        </p:spPr>
      </p:sp>
      <p:sp>
        <p:nvSpPr>
          <p:cNvPr name="Freeform 24" id="24"/>
          <p:cNvSpPr/>
          <p:nvPr/>
        </p:nvSpPr>
        <p:spPr>
          <a:xfrm flipH="false" flipV="false" rot="0">
            <a:off x="1767410" y="1803019"/>
            <a:ext cx="7376590" cy="7731234"/>
          </a:xfrm>
          <a:custGeom>
            <a:avLst/>
            <a:gdLst/>
            <a:ahLst/>
            <a:cxnLst/>
            <a:rect r="r" b="b" t="t" l="l"/>
            <a:pathLst>
              <a:path h="7731234" w="7376590">
                <a:moveTo>
                  <a:pt x="0" y="0"/>
                </a:moveTo>
                <a:lnTo>
                  <a:pt x="7376590" y="0"/>
                </a:lnTo>
                <a:lnTo>
                  <a:pt x="7376590" y="7731234"/>
                </a:lnTo>
                <a:lnTo>
                  <a:pt x="0" y="7731234"/>
                </a:lnTo>
                <a:lnTo>
                  <a:pt x="0" y="0"/>
                </a:lnTo>
                <a:close/>
              </a:path>
            </a:pathLst>
          </a:custGeom>
          <a:blipFill>
            <a:blip r:embed="rId3"/>
            <a:stretch>
              <a:fillRect l="0" t="0" r="0" b="0"/>
            </a:stretch>
          </a:blipFill>
        </p:spPr>
      </p:sp>
      <p:sp>
        <p:nvSpPr>
          <p:cNvPr name="Freeform 25" id="25"/>
          <p:cNvSpPr/>
          <p:nvPr/>
        </p:nvSpPr>
        <p:spPr>
          <a:xfrm flipH="false" flipV="false" rot="0">
            <a:off x="10042754" y="1917691"/>
            <a:ext cx="7235023" cy="7501889"/>
          </a:xfrm>
          <a:custGeom>
            <a:avLst/>
            <a:gdLst/>
            <a:ahLst/>
            <a:cxnLst/>
            <a:rect r="r" b="b" t="t" l="l"/>
            <a:pathLst>
              <a:path h="7501889" w="7235023">
                <a:moveTo>
                  <a:pt x="0" y="0"/>
                </a:moveTo>
                <a:lnTo>
                  <a:pt x="7235023" y="0"/>
                </a:lnTo>
                <a:lnTo>
                  <a:pt x="7235023" y="7501889"/>
                </a:lnTo>
                <a:lnTo>
                  <a:pt x="0" y="7501889"/>
                </a:lnTo>
                <a:lnTo>
                  <a:pt x="0" y="0"/>
                </a:lnTo>
                <a:close/>
              </a:path>
            </a:pathLst>
          </a:custGeom>
          <a:blipFill>
            <a:blip r:embed="rId4"/>
            <a:stretch>
              <a:fillRect l="0" t="0" r="0" b="0"/>
            </a:stretch>
          </a:blipFill>
        </p:spPr>
      </p:sp>
      <p:sp>
        <p:nvSpPr>
          <p:cNvPr name="TextBox 26" id="26"/>
          <p:cNvSpPr txBox="true"/>
          <p:nvPr/>
        </p:nvSpPr>
        <p:spPr>
          <a:xfrm rot="0">
            <a:off x="837248" y="572451"/>
            <a:ext cx="14646593" cy="1689258"/>
          </a:xfrm>
          <a:prstGeom prst="rect">
            <a:avLst/>
          </a:prstGeom>
        </p:spPr>
        <p:txBody>
          <a:bodyPr anchor="t" rtlCol="false" tIns="0" lIns="0" bIns="0" rIns="0">
            <a:spAutoFit/>
          </a:bodyPr>
          <a:lstStyle/>
          <a:p>
            <a:pPr algn="l">
              <a:lnSpc>
                <a:spcPts val="8640"/>
              </a:lnSpc>
            </a:pPr>
            <a:r>
              <a:rPr lang="en-US" sz="7200" spc="-89">
                <a:solidFill>
                  <a:srgbClr val="000000"/>
                </a:solidFill>
                <a:latin typeface="Trebuchet MS Bold"/>
              </a:rPr>
              <a:t>RESULTS</a:t>
            </a:r>
          </a:p>
        </p:txBody>
      </p:sp>
      <p:sp>
        <p:nvSpPr>
          <p:cNvPr name="TextBox 27" id="27"/>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name="Group 23" id="23"/>
          <p:cNvGrpSpPr/>
          <p:nvPr/>
        </p:nvGrpSpPr>
        <p:grpSpPr>
          <a:xfrm rot="0">
            <a:off x="14030325" y="8043862"/>
            <a:ext cx="685800" cy="685800"/>
            <a:chOff x="0" y="0"/>
            <a:chExt cx="914400" cy="914400"/>
          </a:xfrm>
        </p:grpSpPr>
        <p:sp>
          <p:nvSpPr>
            <p:cNvPr name="Freeform 24" id="24"/>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5" id="25"/>
          <p:cNvGrpSpPr/>
          <p:nvPr/>
        </p:nvGrpSpPr>
        <p:grpSpPr>
          <a:xfrm rot="0">
            <a:off x="14030325" y="8843962"/>
            <a:ext cx="271462" cy="271462"/>
            <a:chOff x="0" y="0"/>
            <a:chExt cx="361950" cy="361950"/>
          </a:xfrm>
        </p:grpSpPr>
        <p:sp>
          <p:nvSpPr>
            <p:cNvPr name="Freeform 26" id="26"/>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Freeform 27" id="27"/>
          <p:cNvSpPr/>
          <p:nvPr/>
        </p:nvSpPr>
        <p:spPr>
          <a:xfrm flipH="false" flipV="false" rot="0">
            <a:off x="2500312" y="9701212"/>
            <a:ext cx="114300" cy="266700"/>
          </a:xfrm>
          <a:custGeom>
            <a:avLst/>
            <a:gdLst/>
            <a:ahLst/>
            <a:cxnLst/>
            <a:rect r="r" b="b" t="t" l="l"/>
            <a:pathLst>
              <a:path h="266700" w="114300">
                <a:moveTo>
                  <a:pt x="0" y="0"/>
                </a:moveTo>
                <a:lnTo>
                  <a:pt x="114300" y="0"/>
                </a:lnTo>
                <a:lnTo>
                  <a:pt x="114300" y="266700"/>
                </a:lnTo>
                <a:lnTo>
                  <a:pt x="0" y="266700"/>
                </a:lnTo>
                <a:lnTo>
                  <a:pt x="0" y="0"/>
                </a:lnTo>
                <a:close/>
              </a:path>
            </a:pathLst>
          </a:custGeom>
          <a:blipFill>
            <a:blip r:embed="rId2"/>
            <a:stretch>
              <a:fillRect l="-66666" t="0" r="-66666" b="0"/>
            </a:stretch>
          </a:blipFill>
        </p:spPr>
      </p:sp>
      <p:sp>
        <p:nvSpPr>
          <p:cNvPr name="Freeform 28" id="28"/>
          <p:cNvSpPr/>
          <p:nvPr/>
        </p:nvSpPr>
        <p:spPr>
          <a:xfrm flipH="false" flipV="false" rot="0">
            <a:off x="671512" y="4477370"/>
            <a:ext cx="8188596" cy="5817472"/>
          </a:xfrm>
          <a:custGeom>
            <a:avLst/>
            <a:gdLst/>
            <a:ahLst/>
            <a:cxnLst/>
            <a:rect r="r" b="b" t="t" l="l"/>
            <a:pathLst>
              <a:path h="5817472" w="8188596">
                <a:moveTo>
                  <a:pt x="0" y="0"/>
                </a:moveTo>
                <a:lnTo>
                  <a:pt x="8188597" y="0"/>
                </a:lnTo>
                <a:lnTo>
                  <a:pt x="8188597" y="5817473"/>
                </a:lnTo>
                <a:lnTo>
                  <a:pt x="0" y="5817473"/>
                </a:lnTo>
                <a:lnTo>
                  <a:pt x="0" y="0"/>
                </a:lnTo>
                <a:close/>
              </a:path>
            </a:pathLst>
          </a:custGeom>
          <a:blipFill>
            <a:blip r:embed="rId3"/>
            <a:stretch>
              <a:fillRect l="-12393" t="0" r="-15267" b="-5428"/>
            </a:stretch>
          </a:blipFill>
        </p:spPr>
      </p:sp>
      <p:sp>
        <p:nvSpPr>
          <p:cNvPr name="Freeform 29" id="29"/>
          <p:cNvSpPr/>
          <p:nvPr/>
        </p:nvSpPr>
        <p:spPr>
          <a:xfrm flipH="false" flipV="false" rot="0">
            <a:off x="9646408" y="4618338"/>
            <a:ext cx="7699985" cy="5914213"/>
          </a:xfrm>
          <a:custGeom>
            <a:avLst/>
            <a:gdLst/>
            <a:ahLst/>
            <a:cxnLst/>
            <a:rect r="r" b="b" t="t" l="l"/>
            <a:pathLst>
              <a:path h="5914213" w="7699985">
                <a:moveTo>
                  <a:pt x="0" y="0"/>
                </a:moveTo>
                <a:lnTo>
                  <a:pt x="7699985" y="0"/>
                </a:lnTo>
                <a:lnTo>
                  <a:pt x="7699985" y="5914213"/>
                </a:lnTo>
                <a:lnTo>
                  <a:pt x="0" y="5914213"/>
                </a:lnTo>
                <a:lnTo>
                  <a:pt x="0" y="0"/>
                </a:lnTo>
                <a:close/>
              </a:path>
            </a:pathLst>
          </a:custGeom>
          <a:blipFill>
            <a:blip r:embed="rId4"/>
            <a:stretch>
              <a:fillRect l="-6094" t="-200" r="-17523" b="0"/>
            </a:stretch>
          </a:blipFill>
        </p:spPr>
      </p:sp>
      <p:sp>
        <p:nvSpPr>
          <p:cNvPr name="TextBox 30" id="30"/>
          <p:cNvSpPr txBox="true"/>
          <p:nvPr/>
        </p:nvSpPr>
        <p:spPr>
          <a:xfrm rot="0">
            <a:off x="837248" y="572451"/>
            <a:ext cx="14646593" cy="1689258"/>
          </a:xfrm>
          <a:prstGeom prst="rect">
            <a:avLst/>
          </a:prstGeom>
        </p:spPr>
        <p:txBody>
          <a:bodyPr anchor="t" rtlCol="false" tIns="0" lIns="0" bIns="0" rIns="0">
            <a:spAutoFit/>
          </a:bodyPr>
          <a:lstStyle/>
          <a:p>
            <a:pPr algn="l">
              <a:lnSpc>
                <a:spcPts val="8640"/>
              </a:lnSpc>
            </a:pPr>
            <a:r>
              <a:rPr lang="en-US" sz="7200" spc="-89">
                <a:solidFill>
                  <a:srgbClr val="000000"/>
                </a:solidFill>
                <a:latin typeface="Trebuchet MS Bold"/>
              </a:rPr>
              <a:t>RESULTS</a:t>
            </a:r>
          </a:p>
        </p:txBody>
      </p:sp>
      <p:sp>
        <p:nvSpPr>
          <p:cNvPr name="TextBox 31" id="31"/>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11</a:t>
            </a:r>
          </a:p>
        </p:txBody>
      </p:sp>
      <p:sp>
        <p:nvSpPr>
          <p:cNvPr name="TextBox 32" id="32"/>
          <p:cNvSpPr txBox="true"/>
          <p:nvPr/>
        </p:nvSpPr>
        <p:spPr>
          <a:xfrm rot="0">
            <a:off x="4933860" y="1963933"/>
            <a:ext cx="14108432" cy="419028"/>
          </a:xfrm>
          <a:prstGeom prst="rect">
            <a:avLst/>
          </a:prstGeom>
        </p:spPr>
        <p:txBody>
          <a:bodyPr anchor="t" rtlCol="false" tIns="0" lIns="0" bIns="0" rIns="0">
            <a:spAutoFit/>
          </a:bodyPr>
          <a:lstStyle/>
          <a:p>
            <a:pPr algn="l">
              <a:lnSpc>
                <a:spcPts val="3240"/>
              </a:lnSpc>
            </a:pPr>
            <a:r>
              <a:rPr lang="en-US" sz="2700" spc="25" u="sng">
                <a:solidFill>
                  <a:srgbClr val="006FC0"/>
                </a:solidFill>
                <a:latin typeface="TT Rounds Condensed"/>
                <a:hlinkClick r:id="rId5" tooltip="https://drive.google.com/file/d/1fda8FotNrH-J-MG9E2QwoqzaruQTg4zz/view?usp=drive_link"/>
              </a:rPr>
              <a:t>https://drive.google.com/file/d/1gYMrTSHlfTjfszlUJ0gAa1RIaLUEKQ4i/view?usp=sharing</a:t>
            </a:r>
          </a:p>
        </p:txBody>
      </p:sp>
      <p:sp>
        <p:nvSpPr>
          <p:cNvPr name="TextBox 33" id="33"/>
          <p:cNvSpPr txBox="true"/>
          <p:nvPr/>
        </p:nvSpPr>
        <p:spPr>
          <a:xfrm rot="0">
            <a:off x="1566324" y="1721695"/>
            <a:ext cx="12165602" cy="714321"/>
          </a:xfrm>
          <a:prstGeom prst="rect">
            <a:avLst/>
          </a:prstGeom>
        </p:spPr>
        <p:txBody>
          <a:bodyPr anchor="t" rtlCol="false" tIns="0" lIns="0" bIns="0" rIns="0">
            <a:spAutoFit/>
          </a:bodyPr>
          <a:lstStyle/>
          <a:p>
            <a:pPr algn="l">
              <a:lnSpc>
                <a:spcPts val="5759"/>
              </a:lnSpc>
            </a:pPr>
            <a:r>
              <a:rPr lang="en-US" sz="4800">
                <a:solidFill>
                  <a:srgbClr val="0D0D0D"/>
                </a:solidFill>
                <a:latin typeface="Canva Sans Bold"/>
              </a:rPr>
              <a:t>video link</a:t>
            </a:r>
          </a:p>
        </p:txBody>
      </p:sp>
      <p:sp>
        <p:nvSpPr>
          <p:cNvPr name="TextBox 34" id="34"/>
          <p:cNvSpPr txBox="true"/>
          <p:nvPr/>
        </p:nvSpPr>
        <p:spPr>
          <a:xfrm rot="0">
            <a:off x="1752061" y="2837403"/>
            <a:ext cx="14278514" cy="1516657"/>
          </a:xfrm>
          <a:prstGeom prst="rect">
            <a:avLst/>
          </a:prstGeom>
        </p:spPr>
        <p:txBody>
          <a:bodyPr anchor="t" rtlCol="false" tIns="0" lIns="0" bIns="0" rIns="0">
            <a:spAutoFit/>
          </a:bodyPr>
          <a:lstStyle/>
          <a:p>
            <a:pPr>
              <a:lnSpc>
                <a:spcPts val="4073"/>
              </a:lnSpc>
            </a:pPr>
            <a:r>
              <a:rPr lang="en-US" sz="2909">
                <a:solidFill>
                  <a:srgbClr val="000000"/>
                </a:solidFill>
                <a:latin typeface="Canva Sans"/>
              </a:rPr>
              <a:t>The quality of the fake picture is good, but fake image prediction values are not very good. So now again we can run it using a lower learning rate(lr) and near about 80–100 epochs may be able to increase the fake images prediction value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solidFill>
              <a:srgbClr val="F1F1F1"/>
            </a:solidFill>
          </p:spPr>
        </p:sp>
      </p:grpSp>
      <p:sp>
        <p:nvSpPr>
          <p:cNvPr name="Freeform 4" id="4"/>
          <p:cNvSpPr/>
          <p:nvPr/>
        </p:nvSpPr>
        <p:spPr>
          <a:xfrm flipH="false" flipV="false" rot="0">
            <a:off x="11165774" y="0"/>
            <a:ext cx="7129462" cy="10294843"/>
          </a:xfrm>
          <a:custGeom>
            <a:avLst/>
            <a:gdLst/>
            <a:ahLst/>
            <a:cxnLst/>
            <a:rect r="r" b="b" t="t" l="l"/>
            <a:pathLst>
              <a:path h="10294843" w="7129462">
                <a:moveTo>
                  <a:pt x="0" y="0"/>
                </a:moveTo>
                <a:lnTo>
                  <a:pt x="7129463" y="0"/>
                </a:lnTo>
                <a:lnTo>
                  <a:pt x="7129463" y="10294843"/>
                </a:lnTo>
                <a:lnTo>
                  <a:pt x="0" y="10294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6015038"/>
            <a:ext cx="671512" cy="4271962"/>
            <a:chOff x="0" y="0"/>
            <a:chExt cx="895350" cy="5695950"/>
          </a:xfrm>
        </p:grpSpPr>
        <p:sp>
          <p:nvSpPr>
            <p:cNvPr name="Freeform 6" id="6"/>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grpSp>
        <p:nvGrpSpPr>
          <p:cNvPr name="Group 7" id="7"/>
          <p:cNvGrpSpPr/>
          <p:nvPr/>
        </p:nvGrpSpPr>
        <p:grpSpPr>
          <a:xfrm rot="0">
            <a:off x="14030325" y="8043862"/>
            <a:ext cx="685800" cy="685800"/>
            <a:chOff x="0" y="0"/>
            <a:chExt cx="914400" cy="914400"/>
          </a:xfrm>
        </p:grpSpPr>
        <p:sp>
          <p:nvSpPr>
            <p:cNvPr name="Freeform 8" id="8"/>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9" id="9"/>
          <p:cNvGrpSpPr/>
          <p:nvPr/>
        </p:nvGrpSpPr>
        <p:grpSpPr>
          <a:xfrm rot="0">
            <a:off x="10044112" y="2543175"/>
            <a:ext cx="471488" cy="485775"/>
            <a:chOff x="0" y="0"/>
            <a:chExt cx="628650" cy="647700"/>
          </a:xfrm>
        </p:grpSpPr>
        <p:sp>
          <p:nvSpPr>
            <p:cNvPr name="Freeform 10" id="10"/>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grpSp>
        <p:nvGrpSpPr>
          <p:cNvPr name="Group 11" id="11"/>
          <p:cNvGrpSpPr/>
          <p:nvPr/>
        </p:nvGrpSpPr>
        <p:grpSpPr>
          <a:xfrm rot="0">
            <a:off x="14030325" y="8843962"/>
            <a:ext cx="271462" cy="271462"/>
            <a:chOff x="0" y="0"/>
            <a:chExt cx="361950" cy="361950"/>
          </a:xfrm>
        </p:grpSpPr>
        <p:sp>
          <p:nvSpPr>
            <p:cNvPr name="Freeform 12" id="12"/>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TextBox 13" id="13"/>
          <p:cNvSpPr txBox="true"/>
          <p:nvPr/>
        </p:nvSpPr>
        <p:spPr>
          <a:xfrm rot="0">
            <a:off x="837247" y="1038858"/>
            <a:ext cx="14646593" cy="971532"/>
          </a:xfrm>
          <a:prstGeom prst="rect">
            <a:avLst/>
          </a:prstGeom>
        </p:spPr>
        <p:txBody>
          <a:bodyPr anchor="t" rtlCol="false" tIns="0" lIns="0" bIns="0" rIns="0">
            <a:spAutoFit/>
          </a:bodyPr>
          <a:lstStyle/>
          <a:p>
            <a:pPr algn="l">
              <a:lnSpc>
                <a:spcPts val="7650"/>
              </a:lnSpc>
            </a:pPr>
            <a:r>
              <a:rPr lang="en-US" sz="6375">
                <a:solidFill>
                  <a:srgbClr val="000000"/>
                </a:solidFill>
                <a:latin typeface="Canva Sans Bold"/>
              </a:rPr>
              <a:t>PROJECT TITLE</a:t>
            </a:r>
          </a:p>
        </p:txBody>
      </p:sp>
      <p:sp>
        <p:nvSpPr>
          <p:cNvPr name="Freeform 14" id="14"/>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4"/>
            <a:stretch>
              <a:fillRect l="-66666" t="0" r="-66666" b="0"/>
            </a:stretch>
          </a:blipFill>
        </p:spPr>
      </p:sp>
      <p:sp>
        <p:nvSpPr>
          <p:cNvPr name="Freeform 15" id="15"/>
          <p:cNvSpPr/>
          <p:nvPr/>
        </p:nvSpPr>
        <p:spPr>
          <a:xfrm flipH="false" flipV="false" rot="0">
            <a:off x="700088" y="9615488"/>
            <a:ext cx="5557838" cy="442912"/>
          </a:xfrm>
          <a:custGeom>
            <a:avLst/>
            <a:gdLst/>
            <a:ahLst/>
            <a:cxnLst/>
            <a:rect r="r" b="b" t="t" l="l"/>
            <a:pathLst>
              <a:path h="442912" w="5557838">
                <a:moveTo>
                  <a:pt x="0" y="0"/>
                </a:moveTo>
                <a:lnTo>
                  <a:pt x="5557837" y="0"/>
                </a:lnTo>
                <a:lnTo>
                  <a:pt x="5557837" y="442912"/>
                </a:lnTo>
                <a:lnTo>
                  <a:pt x="0" y="442912"/>
                </a:lnTo>
                <a:lnTo>
                  <a:pt x="0" y="0"/>
                </a:lnTo>
                <a:close/>
              </a:path>
            </a:pathLst>
          </a:custGeom>
          <a:blipFill>
            <a:blip r:embed="rId5"/>
            <a:stretch>
              <a:fillRect l="0" t="-124" r="0" b="-124"/>
            </a:stretch>
          </a:blipFill>
        </p:spPr>
      </p:sp>
      <p:sp>
        <p:nvSpPr>
          <p:cNvPr name="TextBox 16" id="16"/>
          <p:cNvSpPr txBox="true"/>
          <p:nvPr/>
        </p:nvSpPr>
        <p:spPr>
          <a:xfrm rot="0">
            <a:off x="1109662" y="9707466"/>
            <a:ext cx="2698433" cy="290195"/>
          </a:xfrm>
          <a:prstGeom prst="rect">
            <a:avLst/>
          </a:prstGeom>
        </p:spPr>
        <p:txBody>
          <a:bodyPr anchor="t" rtlCol="false" tIns="0" lIns="0" bIns="0" rIns="0">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17" id="17"/>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2</a:t>
            </a:r>
          </a:p>
        </p:txBody>
      </p:sp>
      <p:sp>
        <p:nvSpPr>
          <p:cNvPr name="TextBox 18" id="18"/>
          <p:cNvSpPr txBox="true"/>
          <p:nvPr/>
        </p:nvSpPr>
        <p:spPr>
          <a:xfrm rot="0">
            <a:off x="928688" y="3806661"/>
            <a:ext cx="11118533" cy="2914596"/>
          </a:xfrm>
          <a:prstGeom prst="rect">
            <a:avLst/>
          </a:prstGeom>
        </p:spPr>
        <p:txBody>
          <a:bodyPr anchor="t" rtlCol="false" tIns="0" lIns="0" bIns="0" rIns="0">
            <a:spAutoFit/>
          </a:bodyPr>
          <a:lstStyle/>
          <a:p>
            <a:pPr algn="l">
              <a:lnSpc>
                <a:spcPts val="7650"/>
              </a:lnSpc>
            </a:pPr>
            <a:r>
              <a:rPr lang="en-US" sz="6375">
                <a:solidFill>
                  <a:srgbClr val="000000"/>
                </a:solidFill>
                <a:latin typeface="Canva Sans Bold"/>
              </a:rPr>
              <a:t>Artful Creations: Exploring Generative Adversarial Networks with ARTGAN</a:t>
            </a:r>
          </a:p>
        </p:txBody>
      </p:sp>
      <p:sp>
        <p:nvSpPr>
          <p:cNvPr name="Freeform 19" id="19"/>
          <p:cNvSpPr/>
          <p:nvPr/>
        </p:nvSpPr>
        <p:spPr>
          <a:xfrm flipH="false" flipV="false" rot="0">
            <a:off x="1304788" y="7343777"/>
            <a:ext cx="2614612" cy="2000250"/>
          </a:xfrm>
          <a:custGeom>
            <a:avLst/>
            <a:gdLst/>
            <a:ahLst/>
            <a:cxnLst/>
            <a:rect r="r" b="b" t="t" l="l"/>
            <a:pathLst>
              <a:path h="2000250" w="2614612">
                <a:moveTo>
                  <a:pt x="0" y="0"/>
                </a:moveTo>
                <a:lnTo>
                  <a:pt x="2614613" y="0"/>
                </a:lnTo>
                <a:lnTo>
                  <a:pt x="2614613" y="2000249"/>
                </a:lnTo>
                <a:lnTo>
                  <a:pt x="0" y="20002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65774" y="0"/>
            <a:ext cx="7129462" cy="10294843"/>
          </a:xfrm>
          <a:custGeom>
            <a:avLst/>
            <a:gdLst/>
            <a:ahLst/>
            <a:cxnLst/>
            <a:rect r="r" b="b" t="t" l="l"/>
            <a:pathLst>
              <a:path h="10294843" w="7129462">
                <a:moveTo>
                  <a:pt x="0" y="0"/>
                </a:moveTo>
                <a:lnTo>
                  <a:pt x="7129463" y="0"/>
                </a:lnTo>
                <a:lnTo>
                  <a:pt x="7129463" y="10294843"/>
                </a:lnTo>
                <a:lnTo>
                  <a:pt x="0" y="10294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6015038"/>
            <a:ext cx="671512" cy="4271962"/>
            <a:chOff x="0" y="0"/>
            <a:chExt cx="895350" cy="5695950"/>
          </a:xfrm>
        </p:grpSpPr>
        <p:sp>
          <p:nvSpPr>
            <p:cNvPr name="Freeform 4" id="4"/>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5" id="5"/>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name="Group 6" id="6"/>
          <p:cNvGrpSpPr/>
          <p:nvPr/>
        </p:nvGrpSpPr>
        <p:grpSpPr>
          <a:xfrm rot="0">
            <a:off x="11044238" y="671512"/>
            <a:ext cx="542925" cy="542925"/>
            <a:chOff x="0" y="0"/>
            <a:chExt cx="723900" cy="723900"/>
          </a:xfrm>
        </p:grpSpPr>
        <p:sp>
          <p:nvSpPr>
            <p:cNvPr name="Freeform 7" id="7"/>
            <p:cNvSpPr/>
            <p:nvPr/>
          </p:nvSpPr>
          <p:spPr>
            <a:xfrm flipH="false" flipV="false" rot="0">
              <a:off x="0" y="0"/>
              <a:ext cx="723900" cy="723900"/>
            </a:xfrm>
            <a:custGeom>
              <a:avLst/>
              <a:gdLst/>
              <a:ahLst/>
              <a:cxnLst/>
              <a:rect r="r" b="b" t="t" l="l"/>
              <a:pathLst>
                <a:path h="723900" w="723900">
                  <a:moveTo>
                    <a:pt x="361950" y="0"/>
                  </a:moveTo>
                  <a:lnTo>
                    <a:pt x="265684" y="12954"/>
                  </a:lnTo>
                  <a:lnTo>
                    <a:pt x="179324" y="49403"/>
                  </a:lnTo>
                  <a:lnTo>
                    <a:pt x="106045" y="106045"/>
                  </a:lnTo>
                  <a:lnTo>
                    <a:pt x="49403" y="179324"/>
                  </a:lnTo>
                  <a:lnTo>
                    <a:pt x="12954" y="265684"/>
                  </a:lnTo>
                  <a:lnTo>
                    <a:pt x="0" y="361950"/>
                  </a:lnTo>
                  <a:lnTo>
                    <a:pt x="12954" y="458216"/>
                  </a:lnTo>
                  <a:lnTo>
                    <a:pt x="49403" y="544703"/>
                  </a:lnTo>
                  <a:lnTo>
                    <a:pt x="106045" y="617982"/>
                  </a:lnTo>
                  <a:lnTo>
                    <a:pt x="179324" y="674624"/>
                  </a:lnTo>
                  <a:lnTo>
                    <a:pt x="265811" y="711073"/>
                  </a:lnTo>
                  <a:lnTo>
                    <a:pt x="361950" y="723900"/>
                  </a:lnTo>
                  <a:lnTo>
                    <a:pt x="458216" y="710946"/>
                  </a:lnTo>
                  <a:lnTo>
                    <a:pt x="544703" y="674497"/>
                  </a:lnTo>
                  <a:lnTo>
                    <a:pt x="617982" y="617855"/>
                  </a:lnTo>
                  <a:lnTo>
                    <a:pt x="674624" y="544576"/>
                  </a:lnTo>
                  <a:lnTo>
                    <a:pt x="711073" y="458089"/>
                  </a:lnTo>
                  <a:lnTo>
                    <a:pt x="723900" y="361950"/>
                  </a:lnTo>
                  <a:lnTo>
                    <a:pt x="710946" y="265684"/>
                  </a:lnTo>
                  <a:lnTo>
                    <a:pt x="674497" y="179197"/>
                  </a:lnTo>
                  <a:lnTo>
                    <a:pt x="617855" y="105918"/>
                  </a:lnTo>
                  <a:lnTo>
                    <a:pt x="544576" y="49276"/>
                  </a:lnTo>
                  <a:lnTo>
                    <a:pt x="458089" y="12827"/>
                  </a:lnTo>
                  <a:lnTo>
                    <a:pt x="361950" y="0"/>
                  </a:lnTo>
                  <a:close/>
                </a:path>
              </a:pathLst>
            </a:custGeom>
            <a:solidFill>
              <a:srgbClr val="EBEBEB"/>
            </a:solidFill>
          </p:spPr>
        </p:sp>
      </p:grpSp>
      <p:sp>
        <p:nvSpPr>
          <p:cNvPr name="Freeform 8" id="8"/>
          <p:cNvSpPr/>
          <p:nvPr/>
        </p:nvSpPr>
        <p:spPr>
          <a:xfrm flipH="false" flipV="false" rot="0">
            <a:off x="16516350" y="8415338"/>
            <a:ext cx="971550" cy="971550"/>
          </a:xfrm>
          <a:custGeom>
            <a:avLst/>
            <a:gdLst/>
            <a:ahLst/>
            <a:cxnLst/>
            <a:rect r="r" b="b" t="t" l="l"/>
            <a:pathLst>
              <a:path h="971550" w="971550">
                <a:moveTo>
                  <a:pt x="0" y="0"/>
                </a:moveTo>
                <a:lnTo>
                  <a:pt x="971550" y="0"/>
                </a:lnTo>
                <a:lnTo>
                  <a:pt x="971550" y="971550"/>
                </a:lnTo>
                <a:lnTo>
                  <a:pt x="0" y="971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030575" y="9201150"/>
            <a:ext cx="371475" cy="371475"/>
          </a:xfrm>
          <a:custGeom>
            <a:avLst/>
            <a:gdLst/>
            <a:ahLst/>
            <a:cxnLst/>
            <a:rect r="r" b="b" t="t" l="l"/>
            <a:pathLst>
              <a:path h="371475" w="371475">
                <a:moveTo>
                  <a:pt x="0" y="0"/>
                </a:moveTo>
                <a:lnTo>
                  <a:pt x="371475" y="0"/>
                </a:lnTo>
                <a:lnTo>
                  <a:pt x="371475" y="371475"/>
                </a:lnTo>
                <a:lnTo>
                  <a:pt x="0" y="371475"/>
                </a:lnTo>
                <a:lnTo>
                  <a:pt x="0" y="0"/>
                </a:lnTo>
                <a:close/>
              </a:path>
            </a:pathLst>
          </a:custGeom>
          <a:blipFill>
            <a:blip r:embed="rId6"/>
            <a:stretch>
              <a:fillRect l="0" t="0" r="0" b="0"/>
            </a:stretch>
          </a:blipFill>
        </p:spPr>
      </p:sp>
      <p:sp>
        <p:nvSpPr>
          <p:cNvPr name="Freeform 10" id="10"/>
          <p:cNvSpPr/>
          <p:nvPr/>
        </p:nvSpPr>
        <p:spPr>
          <a:xfrm flipH="false" flipV="false" rot="0">
            <a:off x="700088" y="9615488"/>
            <a:ext cx="5557838" cy="442912"/>
          </a:xfrm>
          <a:custGeom>
            <a:avLst/>
            <a:gdLst/>
            <a:ahLst/>
            <a:cxnLst/>
            <a:rect r="r" b="b" t="t" l="l"/>
            <a:pathLst>
              <a:path h="442912" w="5557838">
                <a:moveTo>
                  <a:pt x="0" y="0"/>
                </a:moveTo>
                <a:lnTo>
                  <a:pt x="5557837" y="0"/>
                </a:lnTo>
                <a:lnTo>
                  <a:pt x="5557837" y="442912"/>
                </a:lnTo>
                <a:lnTo>
                  <a:pt x="0" y="442912"/>
                </a:lnTo>
                <a:lnTo>
                  <a:pt x="0" y="0"/>
                </a:lnTo>
                <a:close/>
              </a:path>
            </a:pathLst>
          </a:custGeom>
          <a:blipFill>
            <a:blip r:embed="rId7"/>
            <a:stretch>
              <a:fillRect l="0" t="-124" r="0" b="-124"/>
            </a:stretch>
          </a:blipFill>
        </p:spPr>
      </p:sp>
      <p:sp>
        <p:nvSpPr>
          <p:cNvPr name="TextBox 11" id="11"/>
          <p:cNvSpPr txBox="true"/>
          <p:nvPr/>
        </p:nvSpPr>
        <p:spPr>
          <a:xfrm rot="0">
            <a:off x="335756" y="204518"/>
            <a:ext cx="14646593" cy="1629314"/>
          </a:xfrm>
          <a:prstGeom prst="rect">
            <a:avLst/>
          </a:prstGeom>
        </p:spPr>
        <p:txBody>
          <a:bodyPr anchor="t" rtlCol="false" tIns="0" lIns="0" bIns="0" rIns="0">
            <a:spAutoFit/>
          </a:bodyPr>
          <a:lstStyle/>
          <a:p>
            <a:pPr algn="l">
              <a:lnSpc>
                <a:spcPts val="8640"/>
              </a:lnSpc>
            </a:pPr>
            <a:r>
              <a:rPr lang="en-US" sz="7200" spc="-15">
                <a:solidFill>
                  <a:srgbClr val="000000"/>
                </a:solidFill>
                <a:latin typeface="Trebuchet MS Bold"/>
              </a:rPr>
              <a:t>AGENDA</a:t>
            </a:r>
          </a:p>
        </p:txBody>
      </p:sp>
      <p:sp>
        <p:nvSpPr>
          <p:cNvPr name="TextBox 12" id="12"/>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3</a:t>
            </a:r>
          </a:p>
        </p:txBody>
      </p:sp>
      <p:sp>
        <p:nvSpPr>
          <p:cNvPr name="TextBox 13" id="13"/>
          <p:cNvSpPr txBox="true"/>
          <p:nvPr/>
        </p:nvSpPr>
        <p:spPr>
          <a:xfrm rot="0">
            <a:off x="700088" y="1280131"/>
            <a:ext cx="17616488" cy="8212512"/>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000000"/>
                </a:solidFill>
                <a:latin typeface="Canva Sans Bold"/>
              </a:rPr>
              <a:t>Introduction to </a:t>
            </a:r>
            <a:r>
              <a:rPr lang="en-US" sz="2900">
                <a:solidFill>
                  <a:srgbClr val="000000"/>
                </a:solidFill>
                <a:latin typeface="Canva Sans Bold"/>
              </a:rPr>
              <a:t>ARTGAN:</a:t>
            </a:r>
          </a:p>
          <a:p>
            <a:pPr marL="1252221" indent="-417407" lvl="2">
              <a:lnSpc>
                <a:spcPts val="4060"/>
              </a:lnSpc>
              <a:buFont typeface="Arial"/>
              <a:buChar char="⚬"/>
            </a:pPr>
            <a:r>
              <a:rPr lang="en-US" sz="2900">
                <a:solidFill>
                  <a:srgbClr val="000000"/>
                </a:solidFill>
                <a:latin typeface="Canva Sans"/>
              </a:rPr>
              <a:t>Overview of GANs and Deep Learning with PyTorch.</a:t>
            </a:r>
          </a:p>
          <a:p>
            <a:pPr marL="1252221" indent="-417407" lvl="2">
              <a:lnSpc>
                <a:spcPts val="4060"/>
              </a:lnSpc>
              <a:buFont typeface="Arial"/>
              <a:buChar char="⚬"/>
            </a:pPr>
            <a:r>
              <a:rPr lang="en-US" sz="2900">
                <a:solidFill>
                  <a:srgbClr val="000000"/>
                </a:solidFill>
                <a:latin typeface="Canva Sans"/>
              </a:rPr>
              <a:t>Introduction to the project's objectives and methodology.</a:t>
            </a:r>
          </a:p>
          <a:p>
            <a:pPr marL="626111" indent="-313055" lvl="1">
              <a:lnSpc>
                <a:spcPts val="4060"/>
              </a:lnSpc>
              <a:buFont typeface="Arial"/>
              <a:buChar char="•"/>
            </a:pPr>
            <a:r>
              <a:rPr lang="en-US" sz="2900">
                <a:solidFill>
                  <a:srgbClr val="000000"/>
                </a:solidFill>
                <a:latin typeface="Canva Sans Bold"/>
              </a:rPr>
              <a:t>Understanding Generative Adversarial Networks (GANs):</a:t>
            </a:r>
          </a:p>
          <a:p>
            <a:pPr marL="1252221" indent="-417407" lvl="2">
              <a:lnSpc>
                <a:spcPts val="4060"/>
              </a:lnSpc>
              <a:buFont typeface="Arial"/>
              <a:buChar char="⚬"/>
            </a:pPr>
            <a:r>
              <a:rPr lang="en-US" sz="2900">
                <a:solidFill>
                  <a:srgbClr val="000000"/>
                </a:solidFill>
                <a:latin typeface="Canva Sans"/>
              </a:rPr>
              <a:t>Explanation of GANs as a technique for generative modeling.</a:t>
            </a:r>
          </a:p>
          <a:p>
            <a:pPr marL="1252221" indent="-417407" lvl="2">
              <a:lnSpc>
                <a:spcPts val="4060"/>
              </a:lnSpc>
              <a:buFont typeface="Arial"/>
              <a:buChar char="⚬"/>
            </a:pPr>
            <a:r>
              <a:rPr lang="en-US" sz="2900">
                <a:solidFill>
                  <a:srgbClr val="000000"/>
                </a:solidFill>
                <a:latin typeface="Canva Sans"/>
              </a:rPr>
              <a:t>Brief overview of deep learning methods used, such as convolutional neural networks.</a:t>
            </a:r>
          </a:p>
          <a:p>
            <a:pPr marL="626111" indent="-313055" lvl="1">
              <a:lnSpc>
                <a:spcPts val="4060"/>
              </a:lnSpc>
              <a:buFont typeface="Arial"/>
              <a:buChar char="•"/>
            </a:pPr>
            <a:r>
              <a:rPr lang="en-US" sz="2900">
                <a:solidFill>
                  <a:srgbClr val="000000"/>
                </a:solidFill>
                <a:latin typeface="Canva Sans Bold"/>
              </a:rPr>
              <a:t>Exploring Generative Modeling:</a:t>
            </a:r>
          </a:p>
          <a:p>
            <a:pPr marL="1252221" indent="-417407" lvl="2">
              <a:lnSpc>
                <a:spcPts val="4060"/>
              </a:lnSpc>
              <a:buFont typeface="Arial"/>
              <a:buChar char="⚬"/>
            </a:pPr>
            <a:r>
              <a:rPr lang="en-US" sz="2900">
                <a:solidFill>
                  <a:srgbClr val="000000"/>
                </a:solidFill>
                <a:latin typeface="Canva Sans"/>
              </a:rPr>
              <a:t>Understanding the concept of generative modeling in machine learning.</a:t>
            </a:r>
          </a:p>
          <a:p>
            <a:pPr marL="1252221" indent="-417407" lvl="2">
              <a:lnSpc>
                <a:spcPts val="4060"/>
              </a:lnSpc>
              <a:buFont typeface="Arial"/>
              <a:buChar char="⚬"/>
            </a:pPr>
            <a:r>
              <a:rPr lang="en-US" sz="2900">
                <a:solidFill>
                  <a:srgbClr val="000000"/>
                </a:solidFill>
                <a:latin typeface="Canva Sans"/>
              </a:rPr>
              <a:t>Explanation of how generative models learn patterns in input data to generate new examples.</a:t>
            </a:r>
          </a:p>
          <a:p>
            <a:pPr marL="626111" indent="-313055" lvl="1">
              <a:lnSpc>
                <a:spcPts val="4060"/>
              </a:lnSpc>
              <a:buFont typeface="Arial"/>
              <a:buChar char="•"/>
            </a:pPr>
            <a:r>
              <a:rPr lang="en-US" sz="2900">
                <a:solidFill>
                  <a:srgbClr val="000000"/>
                </a:solidFill>
                <a:latin typeface="Canva Sans Bold"/>
              </a:rPr>
              <a:t>The Power of GANs in Image Generation:</a:t>
            </a:r>
          </a:p>
          <a:p>
            <a:pPr marL="1252221" indent="-417407" lvl="2">
              <a:lnSpc>
                <a:spcPts val="4060"/>
              </a:lnSpc>
              <a:buFont typeface="Arial"/>
              <a:buChar char="⚬"/>
            </a:pPr>
            <a:r>
              <a:rPr lang="en-US" sz="2900">
                <a:solidFill>
                  <a:srgbClr val="000000"/>
                </a:solidFill>
                <a:latin typeface="Canva Sans"/>
              </a:rPr>
              <a:t>Discussion on how GANs can generate new images with statistics similar to the training set.</a:t>
            </a:r>
          </a:p>
          <a:p>
            <a:pPr marL="1252221" indent="-417407" lvl="2">
              <a:lnSpc>
                <a:spcPts val="4060"/>
              </a:lnSpc>
              <a:buFont typeface="Arial"/>
              <a:buChar char="⚬"/>
            </a:pPr>
            <a:r>
              <a:rPr lang="en-US" sz="2900">
                <a:solidFill>
                  <a:srgbClr val="000000"/>
                </a:solidFill>
                <a:latin typeface="Canva Sans"/>
              </a:rPr>
              <a:t>Examples showcasing the capabilities of GANs in creating realistic and novel images.</a:t>
            </a:r>
          </a:p>
          <a:p>
            <a:pPr marL="626111" indent="-313055" lvl="1">
              <a:lnSpc>
                <a:spcPts val="4060"/>
              </a:lnSpc>
              <a:buFont typeface="Arial"/>
              <a:buChar char="•"/>
            </a:pPr>
            <a:r>
              <a:rPr lang="en-US" sz="2900">
                <a:solidFill>
                  <a:srgbClr val="000000"/>
                </a:solidFill>
                <a:latin typeface="Canva Sans Bold"/>
              </a:rPr>
              <a:t>Human Perception vs. GANs:</a:t>
            </a:r>
          </a:p>
          <a:p>
            <a:pPr marL="1252221" indent="-417407" lvl="2">
              <a:lnSpc>
                <a:spcPts val="4060"/>
              </a:lnSpc>
              <a:buFont typeface="Arial"/>
              <a:buChar char="⚬"/>
            </a:pPr>
            <a:r>
              <a:rPr lang="en-US" sz="2900">
                <a:solidFill>
                  <a:srgbClr val="000000"/>
                </a:solidFill>
                <a:latin typeface="Canva Sans"/>
              </a:rPr>
              <a:t>Exploration of human imagination and its limitations.</a:t>
            </a:r>
          </a:p>
          <a:p>
            <a:pPr marL="1252221" indent="-417407" lvl="2">
              <a:lnSpc>
                <a:spcPts val="4060"/>
              </a:lnSpc>
              <a:buFont typeface="Arial"/>
              <a:buChar char="⚬"/>
            </a:pPr>
            <a:r>
              <a:rPr lang="en-US" sz="2900">
                <a:solidFill>
                  <a:srgbClr val="000000"/>
                </a:solidFill>
                <a:latin typeface="Canva Sans"/>
              </a:rPr>
              <a:t>How GANs can surpass human imagination by generating images beyond human perception.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65774" y="0"/>
            <a:ext cx="7129462" cy="10294843"/>
          </a:xfrm>
          <a:custGeom>
            <a:avLst/>
            <a:gdLst/>
            <a:ahLst/>
            <a:cxnLst/>
            <a:rect r="r" b="b" t="t" l="l"/>
            <a:pathLst>
              <a:path h="10294843" w="7129462">
                <a:moveTo>
                  <a:pt x="0" y="0"/>
                </a:moveTo>
                <a:lnTo>
                  <a:pt x="7129463" y="0"/>
                </a:lnTo>
                <a:lnTo>
                  <a:pt x="7129463" y="10294843"/>
                </a:lnTo>
                <a:lnTo>
                  <a:pt x="0" y="10294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6015038"/>
            <a:ext cx="671512" cy="4271962"/>
            <a:chOff x="0" y="0"/>
            <a:chExt cx="895350" cy="5695950"/>
          </a:xfrm>
        </p:grpSpPr>
        <p:sp>
          <p:nvSpPr>
            <p:cNvPr name="Freeform 4" id="4"/>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5" id="5"/>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name="Group 6" id="6"/>
          <p:cNvGrpSpPr/>
          <p:nvPr/>
        </p:nvGrpSpPr>
        <p:grpSpPr>
          <a:xfrm rot="0">
            <a:off x="11044238" y="671512"/>
            <a:ext cx="542925" cy="542925"/>
            <a:chOff x="0" y="0"/>
            <a:chExt cx="723900" cy="723900"/>
          </a:xfrm>
        </p:grpSpPr>
        <p:sp>
          <p:nvSpPr>
            <p:cNvPr name="Freeform 7" id="7"/>
            <p:cNvSpPr/>
            <p:nvPr/>
          </p:nvSpPr>
          <p:spPr>
            <a:xfrm flipH="false" flipV="false" rot="0">
              <a:off x="0" y="0"/>
              <a:ext cx="723900" cy="723900"/>
            </a:xfrm>
            <a:custGeom>
              <a:avLst/>
              <a:gdLst/>
              <a:ahLst/>
              <a:cxnLst/>
              <a:rect r="r" b="b" t="t" l="l"/>
              <a:pathLst>
                <a:path h="723900" w="723900">
                  <a:moveTo>
                    <a:pt x="361950" y="0"/>
                  </a:moveTo>
                  <a:lnTo>
                    <a:pt x="265684" y="12954"/>
                  </a:lnTo>
                  <a:lnTo>
                    <a:pt x="179324" y="49403"/>
                  </a:lnTo>
                  <a:lnTo>
                    <a:pt x="106045" y="106045"/>
                  </a:lnTo>
                  <a:lnTo>
                    <a:pt x="49403" y="179324"/>
                  </a:lnTo>
                  <a:lnTo>
                    <a:pt x="12954" y="265684"/>
                  </a:lnTo>
                  <a:lnTo>
                    <a:pt x="0" y="361950"/>
                  </a:lnTo>
                  <a:lnTo>
                    <a:pt x="12954" y="458216"/>
                  </a:lnTo>
                  <a:lnTo>
                    <a:pt x="49403" y="544703"/>
                  </a:lnTo>
                  <a:lnTo>
                    <a:pt x="106045" y="617982"/>
                  </a:lnTo>
                  <a:lnTo>
                    <a:pt x="179324" y="674624"/>
                  </a:lnTo>
                  <a:lnTo>
                    <a:pt x="265811" y="711073"/>
                  </a:lnTo>
                  <a:lnTo>
                    <a:pt x="361950" y="723900"/>
                  </a:lnTo>
                  <a:lnTo>
                    <a:pt x="458216" y="710946"/>
                  </a:lnTo>
                  <a:lnTo>
                    <a:pt x="544703" y="674497"/>
                  </a:lnTo>
                  <a:lnTo>
                    <a:pt x="617982" y="617855"/>
                  </a:lnTo>
                  <a:lnTo>
                    <a:pt x="674624" y="544576"/>
                  </a:lnTo>
                  <a:lnTo>
                    <a:pt x="711073" y="458089"/>
                  </a:lnTo>
                  <a:lnTo>
                    <a:pt x="723900" y="361950"/>
                  </a:lnTo>
                  <a:lnTo>
                    <a:pt x="710946" y="265684"/>
                  </a:lnTo>
                  <a:lnTo>
                    <a:pt x="674497" y="179197"/>
                  </a:lnTo>
                  <a:lnTo>
                    <a:pt x="617855" y="105918"/>
                  </a:lnTo>
                  <a:lnTo>
                    <a:pt x="544576" y="49276"/>
                  </a:lnTo>
                  <a:lnTo>
                    <a:pt x="458089" y="12827"/>
                  </a:lnTo>
                  <a:lnTo>
                    <a:pt x="361950" y="0"/>
                  </a:lnTo>
                  <a:close/>
                </a:path>
              </a:pathLst>
            </a:custGeom>
            <a:solidFill>
              <a:srgbClr val="EBEBEB"/>
            </a:solidFill>
          </p:spPr>
        </p:sp>
      </p:grpSp>
      <p:sp>
        <p:nvSpPr>
          <p:cNvPr name="Freeform 8" id="8"/>
          <p:cNvSpPr/>
          <p:nvPr/>
        </p:nvSpPr>
        <p:spPr>
          <a:xfrm flipH="false" flipV="false" rot="0">
            <a:off x="16516350" y="8415338"/>
            <a:ext cx="971550" cy="971550"/>
          </a:xfrm>
          <a:custGeom>
            <a:avLst/>
            <a:gdLst/>
            <a:ahLst/>
            <a:cxnLst/>
            <a:rect r="r" b="b" t="t" l="l"/>
            <a:pathLst>
              <a:path h="971550" w="971550">
                <a:moveTo>
                  <a:pt x="0" y="0"/>
                </a:moveTo>
                <a:lnTo>
                  <a:pt x="971550" y="0"/>
                </a:lnTo>
                <a:lnTo>
                  <a:pt x="971550" y="971550"/>
                </a:lnTo>
                <a:lnTo>
                  <a:pt x="0" y="971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030575" y="9201150"/>
            <a:ext cx="371475" cy="371475"/>
          </a:xfrm>
          <a:custGeom>
            <a:avLst/>
            <a:gdLst/>
            <a:ahLst/>
            <a:cxnLst/>
            <a:rect r="r" b="b" t="t" l="l"/>
            <a:pathLst>
              <a:path h="371475" w="371475">
                <a:moveTo>
                  <a:pt x="0" y="0"/>
                </a:moveTo>
                <a:lnTo>
                  <a:pt x="371475" y="0"/>
                </a:lnTo>
                <a:lnTo>
                  <a:pt x="371475" y="371475"/>
                </a:lnTo>
                <a:lnTo>
                  <a:pt x="0" y="371475"/>
                </a:lnTo>
                <a:lnTo>
                  <a:pt x="0" y="0"/>
                </a:lnTo>
                <a:close/>
              </a:path>
            </a:pathLst>
          </a:custGeom>
          <a:blipFill>
            <a:blip r:embed="rId6"/>
            <a:stretch>
              <a:fillRect l="0" t="0" r="0" b="0"/>
            </a:stretch>
          </a:blipFill>
        </p:spPr>
      </p:sp>
      <p:sp>
        <p:nvSpPr>
          <p:cNvPr name="Freeform 10" id="10"/>
          <p:cNvSpPr/>
          <p:nvPr/>
        </p:nvSpPr>
        <p:spPr>
          <a:xfrm flipH="false" flipV="false" rot="0">
            <a:off x="700088" y="9615488"/>
            <a:ext cx="5557838" cy="442912"/>
          </a:xfrm>
          <a:custGeom>
            <a:avLst/>
            <a:gdLst/>
            <a:ahLst/>
            <a:cxnLst/>
            <a:rect r="r" b="b" t="t" l="l"/>
            <a:pathLst>
              <a:path h="442912" w="5557838">
                <a:moveTo>
                  <a:pt x="0" y="0"/>
                </a:moveTo>
                <a:lnTo>
                  <a:pt x="5557837" y="0"/>
                </a:lnTo>
                <a:lnTo>
                  <a:pt x="5557837" y="442912"/>
                </a:lnTo>
                <a:lnTo>
                  <a:pt x="0" y="442912"/>
                </a:lnTo>
                <a:lnTo>
                  <a:pt x="0" y="0"/>
                </a:lnTo>
                <a:close/>
              </a:path>
            </a:pathLst>
          </a:custGeom>
          <a:blipFill>
            <a:blip r:embed="rId7"/>
            <a:stretch>
              <a:fillRect l="0" t="-124" r="0" b="-124"/>
            </a:stretch>
          </a:blipFill>
        </p:spPr>
      </p:sp>
      <p:sp>
        <p:nvSpPr>
          <p:cNvPr name="TextBox 11" id="11"/>
          <p:cNvSpPr txBox="true"/>
          <p:nvPr/>
        </p:nvSpPr>
        <p:spPr>
          <a:xfrm rot="0">
            <a:off x="335756" y="204518"/>
            <a:ext cx="14646593" cy="1629314"/>
          </a:xfrm>
          <a:prstGeom prst="rect">
            <a:avLst/>
          </a:prstGeom>
        </p:spPr>
        <p:txBody>
          <a:bodyPr anchor="t" rtlCol="false" tIns="0" lIns="0" bIns="0" rIns="0">
            <a:spAutoFit/>
          </a:bodyPr>
          <a:lstStyle/>
          <a:p>
            <a:pPr algn="l">
              <a:lnSpc>
                <a:spcPts val="8640"/>
              </a:lnSpc>
            </a:pPr>
            <a:r>
              <a:rPr lang="en-US" sz="7200" spc="-15">
                <a:solidFill>
                  <a:srgbClr val="000000"/>
                </a:solidFill>
                <a:latin typeface="Trebuchet MS Bold"/>
              </a:rPr>
              <a:t>AGENDA</a:t>
            </a:r>
          </a:p>
        </p:txBody>
      </p:sp>
      <p:sp>
        <p:nvSpPr>
          <p:cNvPr name="TextBox 12" id="12"/>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3</a:t>
            </a:r>
          </a:p>
        </p:txBody>
      </p:sp>
      <p:sp>
        <p:nvSpPr>
          <p:cNvPr name="TextBox 13" id="13"/>
          <p:cNvSpPr txBox="true"/>
          <p:nvPr/>
        </p:nvSpPr>
        <p:spPr>
          <a:xfrm rot="0">
            <a:off x="671512" y="1455323"/>
            <a:ext cx="16528850" cy="7447792"/>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Canva Sans Bold"/>
              </a:rPr>
              <a:t>Example Scenario: Image Manipulation with </a:t>
            </a:r>
            <a:r>
              <a:rPr lang="en-US" sz="3000">
                <a:solidFill>
                  <a:srgbClr val="000000"/>
                </a:solidFill>
                <a:latin typeface="Canva Sans Bold"/>
              </a:rPr>
              <a:t>ARTGAN:</a:t>
            </a:r>
          </a:p>
          <a:p>
            <a:pPr marL="1295400" indent="-431800" lvl="2">
              <a:lnSpc>
                <a:spcPts val="4200"/>
              </a:lnSpc>
              <a:buFont typeface="Arial"/>
              <a:buChar char="⚬"/>
            </a:pPr>
            <a:r>
              <a:rPr lang="en-US" sz="3000">
                <a:solidFill>
                  <a:srgbClr val="000000"/>
                </a:solidFill>
                <a:latin typeface="Canva Sans"/>
              </a:rPr>
              <a:t>Demonstration of manipulating art images using ARTGAN.</a:t>
            </a:r>
          </a:p>
          <a:p>
            <a:pPr marL="1295400" indent="-431800" lvl="2">
              <a:lnSpc>
                <a:spcPts val="4200"/>
              </a:lnSpc>
              <a:buFont typeface="Arial"/>
              <a:buChar char="⚬"/>
            </a:pPr>
            <a:r>
              <a:rPr lang="en-US" sz="3000">
                <a:solidFill>
                  <a:srgbClr val="000000"/>
                </a:solidFill>
                <a:latin typeface="Canva Sans"/>
              </a:rPr>
              <a:t>Illustration of how ARTGAN can generate lifelike images from a single source image.</a:t>
            </a:r>
          </a:p>
          <a:p>
            <a:pPr marL="647700" indent="-323850" lvl="1">
              <a:lnSpc>
                <a:spcPts val="4200"/>
              </a:lnSpc>
              <a:buFont typeface="Arial"/>
              <a:buChar char="•"/>
            </a:pPr>
            <a:r>
              <a:rPr lang="en-US" sz="3000">
                <a:solidFill>
                  <a:srgbClr val="000000"/>
                </a:solidFill>
                <a:latin typeface="Canva Sans Bold"/>
              </a:rPr>
              <a:t>Training and Implementation:</a:t>
            </a:r>
          </a:p>
          <a:p>
            <a:pPr marL="1295400" indent="-431800" lvl="2">
              <a:lnSpc>
                <a:spcPts val="4200"/>
              </a:lnSpc>
              <a:buFont typeface="Arial"/>
              <a:buChar char="⚬"/>
            </a:pPr>
            <a:r>
              <a:rPr lang="en-US" sz="3000">
                <a:solidFill>
                  <a:srgbClr val="000000"/>
                </a:solidFill>
                <a:latin typeface="Canva Sans"/>
              </a:rPr>
              <a:t>Explanation of dataset acquisition and preprocessing using PyTorch.</a:t>
            </a:r>
          </a:p>
          <a:p>
            <a:pPr marL="1295400" indent="-431800" lvl="2">
              <a:lnSpc>
                <a:spcPts val="4200"/>
              </a:lnSpc>
              <a:buFont typeface="Arial"/>
              <a:buChar char="⚬"/>
            </a:pPr>
            <a:r>
              <a:rPr lang="en-US" sz="3000">
                <a:solidFill>
                  <a:srgbClr val="000000"/>
                </a:solidFill>
                <a:latin typeface="Canva Sans"/>
              </a:rPr>
              <a:t>Details on the training process and model architecture.</a:t>
            </a:r>
          </a:p>
          <a:p>
            <a:pPr marL="647700" indent="-323850" lvl="1">
              <a:lnSpc>
                <a:spcPts val="4200"/>
              </a:lnSpc>
              <a:buFont typeface="Arial"/>
              <a:buChar char="•"/>
            </a:pPr>
            <a:r>
              <a:rPr lang="en-US" sz="3000">
                <a:solidFill>
                  <a:srgbClr val="000000"/>
                </a:solidFill>
                <a:latin typeface="Canva Sans Bold"/>
              </a:rPr>
              <a:t>Results and Analysis:</a:t>
            </a:r>
          </a:p>
          <a:p>
            <a:pPr marL="1295400" indent="-431800" lvl="2">
              <a:lnSpc>
                <a:spcPts val="4200"/>
              </a:lnSpc>
              <a:buFont typeface="Arial"/>
              <a:buChar char="⚬"/>
            </a:pPr>
            <a:r>
              <a:rPr lang="en-US" sz="3000">
                <a:solidFill>
                  <a:srgbClr val="000000"/>
                </a:solidFill>
                <a:latin typeface="Canva Sans"/>
              </a:rPr>
              <a:t>Presentation of generated images and evaluation metrics.</a:t>
            </a:r>
          </a:p>
          <a:p>
            <a:pPr marL="1295400" indent="-431800" lvl="2">
              <a:lnSpc>
                <a:spcPts val="4200"/>
              </a:lnSpc>
              <a:buFont typeface="Arial"/>
              <a:buChar char="⚬"/>
            </a:pPr>
            <a:r>
              <a:rPr lang="en-US" sz="3000">
                <a:solidFill>
                  <a:srgbClr val="000000"/>
                </a:solidFill>
                <a:latin typeface="Canva Sans"/>
              </a:rPr>
              <a:t>Discussion on the quality and realism of the generated images.</a:t>
            </a:r>
          </a:p>
          <a:p>
            <a:pPr marL="647700" indent="-323850" lvl="1">
              <a:lnSpc>
                <a:spcPts val="4200"/>
              </a:lnSpc>
              <a:buFont typeface="Arial"/>
              <a:buChar char="•"/>
            </a:pPr>
            <a:r>
              <a:rPr lang="en-US" sz="3000">
                <a:solidFill>
                  <a:srgbClr val="000000"/>
                </a:solidFill>
                <a:latin typeface="Canva Sans Bold"/>
              </a:rPr>
              <a:t>Future Directions and Challenges:</a:t>
            </a:r>
          </a:p>
          <a:p>
            <a:pPr marL="1295400" indent="-431800" lvl="2">
              <a:lnSpc>
                <a:spcPts val="4200"/>
              </a:lnSpc>
              <a:buFont typeface="Arial"/>
              <a:buChar char="⚬"/>
            </a:pPr>
            <a:r>
              <a:rPr lang="en-US" sz="3000">
                <a:solidFill>
                  <a:srgbClr val="000000"/>
                </a:solidFill>
                <a:latin typeface="Canva Sans"/>
              </a:rPr>
              <a:t>Exploration of future research directions in GANs and generative modeling.</a:t>
            </a:r>
          </a:p>
          <a:p>
            <a:pPr marL="1295400" indent="-431800" lvl="2">
              <a:lnSpc>
                <a:spcPts val="4200"/>
              </a:lnSpc>
              <a:buFont typeface="Arial"/>
              <a:buChar char="⚬"/>
            </a:pPr>
            <a:r>
              <a:rPr lang="en-US" sz="3000">
                <a:solidFill>
                  <a:srgbClr val="000000"/>
                </a:solidFill>
                <a:latin typeface="Canva Sans"/>
              </a:rPr>
              <a:t>Discussion on challenges and opportunities in the field of image generation.</a:t>
            </a:r>
          </a:p>
          <a:p>
            <a:pPr marL="647700" indent="-323850" lvl="1">
              <a:lnSpc>
                <a:spcPts val="4200"/>
              </a:lnSpc>
              <a:buFont typeface="Arial"/>
              <a:buChar char="•"/>
            </a:pPr>
            <a:r>
              <a:rPr lang="en-US" sz="3000">
                <a:solidFill>
                  <a:srgbClr val="000000"/>
                </a:solidFill>
                <a:latin typeface="Canva Sans Bold"/>
              </a:rPr>
              <a:t>Conclusion:</a:t>
            </a:r>
          </a:p>
          <a:p>
            <a:pPr marL="1295400" indent="-431800" lvl="2">
              <a:lnSpc>
                <a:spcPts val="4200"/>
              </a:lnSpc>
              <a:buFont typeface="Arial"/>
              <a:buChar char="⚬"/>
            </a:pPr>
            <a:r>
              <a:rPr lang="en-US" sz="3000">
                <a:solidFill>
                  <a:srgbClr val="000000"/>
                </a:solidFill>
                <a:latin typeface="Canva Sans"/>
              </a:rPr>
              <a:t>Summary of key findings and insights from the project.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grpSp>
        <p:nvGrpSpPr>
          <p:cNvPr name="Group 22" id="22"/>
          <p:cNvGrpSpPr/>
          <p:nvPr/>
        </p:nvGrpSpPr>
        <p:grpSpPr>
          <a:xfrm rot="0">
            <a:off x="15894843" y="1636965"/>
            <a:ext cx="471488" cy="485775"/>
            <a:chOff x="0" y="0"/>
            <a:chExt cx="628650" cy="647700"/>
          </a:xfrm>
        </p:grpSpPr>
        <p:sp>
          <p:nvSpPr>
            <p:cNvPr name="Freeform 23" id="23"/>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sp>
        <p:nvSpPr>
          <p:cNvPr name="TextBox 24" id="24"/>
          <p:cNvSpPr txBox="true"/>
          <p:nvPr/>
        </p:nvSpPr>
        <p:spPr>
          <a:xfrm rot="0">
            <a:off x="1251108" y="869567"/>
            <a:ext cx="8458200" cy="1010285"/>
          </a:xfrm>
          <a:prstGeom prst="rect">
            <a:avLst/>
          </a:prstGeom>
        </p:spPr>
        <p:txBody>
          <a:bodyPr anchor="t" rtlCol="false" tIns="0" lIns="0" bIns="0" rIns="0">
            <a:spAutoFit/>
          </a:bodyPr>
          <a:lstStyle/>
          <a:p>
            <a:pPr algn="l">
              <a:lnSpc>
                <a:spcPts val="7650"/>
              </a:lnSpc>
            </a:pPr>
            <a:r>
              <a:rPr lang="en-US" sz="6375" spc="-112">
                <a:solidFill>
                  <a:srgbClr val="000000"/>
                </a:solidFill>
                <a:latin typeface="Trebuchet MS Bold"/>
              </a:rPr>
              <a:t>PROBLEM	STATEMENT</a:t>
            </a:r>
          </a:p>
        </p:txBody>
      </p:sp>
      <p:sp>
        <p:nvSpPr>
          <p:cNvPr name="Freeform 25" id="25"/>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2"/>
            <a:stretch>
              <a:fillRect l="-66666" t="0" r="-66666" b="0"/>
            </a:stretch>
          </a:blipFill>
        </p:spPr>
      </p:sp>
      <p:sp>
        <p:nvSpPr>
          <p:cNvPr name="TextBox 26" id="26"/>
          <p:cNvSpPr txBox="true"/>
          <p:nvPr/>
        </p:nvSpPr>
        <p:spPr>
          <a:xfrm rot="0">
            <a:off x="1109662" y="9707466"/>
            <a:ext cx="2698433" cy="290195"/>
          </a:xfrm>
          <a:prstGeom prst="rect">
            <a:avLst/>
          </a:prstGeom>
        </p:spPr>
        <p:txBody>
          <a:bodyPr anchor="t" rtlCol="false" tIns="0" lIns="0" bIns="0" rIns="0">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27" id="27"/>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4</a:t>
            </a:r>
          </a:p>
        </p:txBody>
      </p:sp>
      <p:sp>
        <p:nvSpPr>
          <p:cNvPr name="TextBox 28" id="28"/>
          <p:cNvSpPr txBox="true"/>
          <p:nvPr/>
        </p:nvSpPr>
        <p:spPr>
          <a:xfrm rot="0">
            <a:off x="2170118" y="2967146"/>
            <a:ext cx="12560388" cy="4762283"/>
          </a:xfrm>
          <a:prstGeom prst="rect">
            <a:avLst/>
          </a:prstGeom>
        </p:spPr>
        <p:txBody>
          <a:bodyPr anchor="t" rtlCol="false" tIns="0" lIns="0" bIns="0" rIns="0">
            <a:spAutoFit/>
          </a:bodyPr>
          <a:lstStyle/>
          <a:p>
            <a:pPr>
              <a:lnSpc>
                <a:spcPts val="6299"/>
              </a:lnSpc>
            </a:pPr>
            <a:r>
              <a:rPr lang="en-US" sz="4500">
                <a:solidFill>
                  <a:srgbClr val="000000"/>
                </a:solidFill>
                <a:latin typeface="Canva Sans"/>
              </a:rPr>
              <a:t>Developing </a:t>
            </a:r>
            <a:r>
              <a:rPr lang="en-US" sz="4500">
                <a:solidFill>
                  <a:srgbClr val="000000"/>
                </a:solidFill>
                <a:latin typeface="Canva Sans Bold"/>
              </a:rPr>
              <a:t>ARTGAN</a:t>
            </a:r>
            <a:r>
              <a:rPr lang="en-US" sz="4500">
                <a:solidFill>
                  <a:srgbClr val="000000"/>
                </a:solidFill>
                <a:latin typeface="Canva Sans"/>
              </a:rPr>
              <a:t>, a Generative Adversarial Network (GAN), to generate realistic art images from paintings. Utilizing deep learning techniques in PyTorch, the project aims to bridge the gap between sketches and lifelike artworks.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Freeform 22" id="22"/>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2"/>
            <a:stretch>
              <a:fillRect l="-66666" t="0" r="-66666" b="0"/>
            </a:stretch>
          </a:blipFill>
        </p:spPr>
      </p:sp>
      <p:sp>
        <p:nvSpPr>
          <p:cNvPr name="TextBox 23" id="23"/>
          <p:cNvSpPr txBox="true"/>
          <p:nvPr/>
        </p:nvSpPr>
        <p:spPr>
          <a:xfrm rot="0">
            <a:off x="1109662" y="9707466"/>
            <a:ext cx="2698433" cy="290195"/>
          </a:xfrm>
          <a:prstGeom prst="rect">
            <a:avLst/>
          </a:prstGeom>
        </p:spPr>
        <p:txBody>
          <a:bodyPr anchor="t" rtlCol="false" tIns="0" lIns="0" bIns="0" rIns="0">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24" id="24"/>
          <p:cNvSpPr txBox="true"/>
          <p:nvPr/>
        </p:nvSpPr>
        <p:spPr>
          <a:xfrm rot="0">
            <a:off x="1119188" y="2065460"/>
            <a:ext cx="10356075" cy="7192492"/>
          </a:xfrm>
          <a:prstGeom prst="rect">
            <a:avLst/>
          </a:prstGeom>
        </p:spPr>
        <p:txBody>
          <a:bodyPr anchor="t" rtlCol="false" tIns="0" lIns="0" bIns="0" rIns="0">
            <a:spAutoFit/>
          </a:bodyPr>
          <a:lstStyle/>
          <a:p>
            <a:pPr>
              <a:lnSpc>
                <a:spcPts val="4719"/>
              </a:lnSpc>
            </a:pPr>
            <a:r>
              <a:rPr lang="en-US" sz="3933">
                <a:solidFill>
                  <a:srgbClr val="0D0D0D"/>
                </a:solidFill>
                <a:latin typeface="Canva Sans"/>
              </a:rPr>
              <a:t>This project involves generating new art images from the trained model. The Generative Adversarial Network (GAN) architecture, specifically ARTGAN in this case, is trained on a dataset of drawings. Once trained, ARTGAN is capable of generating new, realistic art images that resemble the style and characteristics of the training data. Therefore, the focus is on generating novel art images rather than converting existing ones.</a:t>
            </a:r>
          </a:p>
          <a:p>
            <a:pPr algn="l">
              <a:lnSpc>
                <a:spcPts val="4719"/>
              </a:lnSpc>
            </a:pPr>
          </a:p>
        </p:txBody>
      </p:sp>
      <p:sp>
        <p:nvSpPr>
          <p:cNvPr name="Freeform 25" id="25"/>
          <p:cNvSpPr/>
          <p:nvPr/>
        </p:nvSpPr>
        <p:spPr>
          <a:xfrm flipH="false" flipV="false" rot="0">
            <a:off x="11980087" y="1965490"/>
            <a:ext cx="5999951" cy="5949531"/>
          </a:xfrm>
          <a:custGeom>
            <a:avLst/>
            <a:gdLst/>
            <a:ahLst/>
            <a:cxnLst/>
            <a:rect r="r" b="b" t="t" l="l"/>
            <a:pathLst>
              <a:path h="5949531" w="5999951">
                <a:moveTo>
                  <a:pt x="0" y="0"/>
                </a:moveTo>
                <a:lnTo>
                  <a:pt x="5999951" y="0"/>
                </a:lnTo>
                <a:lnTo>
                  <a:pt x="5999951" y="5949532"/>
                </a:lnTo>
                <a:lnTo>
                  <a:pt x="0" y="5949532"/>
                </a:lnTo>
                <a:lnTo>
                  <a:pt x="0" y="0"/>
                </a:lnTo>
                <a:close/>
              </a:path>
            </a:pathLst>
          </a:custGeom>
          <a:blipFill>
            <a:blip r:embed="rId3"/>
            <a:stretch>
              <a:fillRect l="0" t="0" r="0" b="0"/>
            </a:stretch>
          </a:blipFill>
        </p:spPr>
      </p:sp>
      <p:sp>
        <p:nvSpPr>
          <p:cNvPr name="TextBox 26" id="26"/>
          <p:cNvSpPr txBox="true"/>
          <p:nvPr/>
        </p:nvSpPr>
        <p:spPr>
          <a:xfrm rot="0">
            <a:off x="1014412" y="611143"/>
            <a:ext cx="7897178" cy="1010285"/>
          </a:xfrm>
          <a:prstGeom prst="rect">
            <a:avLst/>
          </a:prstGeom>
        </p:spPr>
        <p:txBody>
          <a:bodyPr anchor="t" rtlCol="false" tIns="0" lIns="0" bIns="0" rIns="0">
            <a:spAutoFit/>
          </a:bodyPr>
          <a:lstStyle/>
          <a:p>
            <a:pPr algn="l">
              <a:lnSpc>
                <a:spcPts val="7650"/>
              </a:lnSpc>
            </a:pPr>
            <a:r>
              <a:rPr lang="en-US" sz="6375" spc="-15">
                <a:solidFill>
                  <a:srgbClr val="000000"/>
                </a:solidFill>
                <a:latin typeface="Trebuchet MS Bold"/>
              </a:rPr>
              <a:t>PROJECT	OVERVIEW</a:t>
            </a:r>
          </a:p>
        </p:txBody>
      </p:sp>
      <p:sp>
        <p:nvSpPr>
          <p:cNvPr name="TextBox 27" id="27"/>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685800" y="387127"/>
            <a:ext cx="14646593" cy="1170210"/>
          </a:xfrm>
          <a:prstGeom prst="rect">
            <a:avLst/>
          </a:prstGeom>
        </p:spPr>
        <p:txBody>
          <a:bodyPr anchor="t" rtlCol="false" tIns="0" lIns="0" bIns="0" rIns="0">
            <a:spAutoFit/>
          </a:bodyPr>
          <a:lstStyle/>
          <a:p>
            <a:pPr algn="l">
              <a:lnSpc>
                <a:spcPts val="5759"/>
              </a:lnSpc>
            </a:pPr>
            <a:r>
              <a:rPr lang="en-US" sz="4800">
                <a:solidFill>
                  <a:srgbClr val="000000"/>
                </a:solidFill>
                <a:latin typeface="Trebuchet MS Bold"/>
              </a:rPr>
              <a:t>WHO ARE THE END USERS?</a:t>
            </a:r>
          </a:p>
        </p:txBody>
      </p:sp>
      <p:sp>
        <p:nvSpPr>
          <p:cNvPr name="Freeform 23" id="23"/>
          <p:cNvSpPr/>
          <p:nvPr/>
        </p:nvSpPr>
        <p:spPr>
          <a:xfrm flipH="false" flipV="false" rot="0">
            <a:off x="1085850" y="9258300"/>
            <a:ext cx="3271838" cy="728662"/>
          </a:xfrm>
          <a:custGeom>
            <a:avLst/>
            <a:gdLst/>
            <a:ahLst/>
            <a:cxnLst/>
            <a:rect r="r" b="b" t="t" l="l"/>
            <a:pathLst>
              <a:path h="728662" w="3271838">
                <a:moveTo>
                  <a:pt x="0" y="0"/>
                </a:moveTo>
                <a:lnTo>
                  <a:pt x="3271838" y="0"/>
                </a:lnTo>
                <a:lnTo>
                  <a:pt x="3271838" y="728662"/>
                </a:lnTo>
                <a:lnTo>
                  <a:pt x="0" y="728662"/>
                </a:lnTo>
                <a:lnTo>
                  <a:pt x="0" y="0"/>
                </a:lnTo>
                <a:close/>
              </a:path>
            </a:pathLst>
          </a:custGeom>
          <a:blipFill>
            <a:blip r:embed="rId2"/>
            <a:stretch>
              <a:fillRect l="0" t="0" r="0" b="0"/>
            </a:stretch>
          </a:blipFill>
        </p:spPr>
      </p:sp>
      <p:sp>
        <p:nvSpPr>
          <p:cNvPr name="TextBox 24" id="24"/>
          <p:cNvSpPr txBox="true"/>
          <p:nvPr/>
        </p:nvSpPr>
        <p:spPr>
          <a:xfrm rot="0">
            <a:off x="1109662" y="9707466"/>
            <a:ext cx="2698433" cy="290195"/>
          </a:xfrm>
          <a:prstGeom prst="rect">
            <a:avLst/>
          </a:prstGeom>
        </p:spPr>
        <p:txBody>
          <a:bodyPr anchor="t" rtlCol="false" tIns="0" lIns="0" bIns="0" rIns="0">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25" id="25"/>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6</a:t>
            </a:r>
          </a:p>
        </p:txBody>
      </p:sp>
      <p:sp>
        <p:nvSpPr>
          <p:cNvPr name="TextBox 26" id="26"/>
          <p:cNvSpPr txBox="true"/>
          <p:nvPr/>
        </p:nvSpPr>
        <p:spPr>
          <a:xfrm rot="0">
            <a:off x="686087" y="1341175"/>
            <a:ext cx="16915827" cy="8516150"/>
          </a:xfrm>
          <a:prstGeom prst="rect">
            <a:avLst/>
          </a:prstGeom>
        </p:spPr>
        <p:txBody>
          <a:bodyPr anchor="t" rtlCol="false" tIns="0" lIns="0" bIns="0" rIns="0">
            <a:spAutoFit/>
          </a:bodyPr>
          <a:lstStyle/>
          <a:p>
            <a:pPr algn="just" marL="798829" indent="-399415" lvl="1">
              <a:lnSpc>
                <a:spcPts val="5179"/>
              </a:lnSpc>
              <a:buFont typeface="Arial"/>
              <a:buChar char="•"/>
            </a:pPr>
            <a:r>
              <a:rPr lang="en-US" sz="3699">
                <a:solidFill>
                  <a:srgbClr val="000000"/>
                </a:solidFill>
                <a:latin typeface="Canva Sans Bold"/>
              </a:rPr>
              <a:t>Artists and designers: </a:t>
            </a:r>
            <a:r>
              <a:rPr lang="en-US" sz="3699">
                <a:solidFill>
                  <a:srgbClr val="000000"/>
                </a:solidFill>
                <a:latin typeface="Canva Sans"/>
              </a:rPr>
              <a:t>They can use the generated art images as inspiration for their own work or incorporate them into their artistic projects.</a:t>
            </a:r>
          </a:p>
          <a:p>
            <a:pPr algn="just">
              <a:lnSpc>
                <a:spcPts val="5179"/>
              </a:lnSpc>
            </a:pPr>
          </a:p>
          <a:p>
            <a:pPr algn="just" marL="798829" indent="-399415" lvl="1">
              <a:lnSpc>
                <a:spcPts val="5179"/>
              </a:lnSpc>
              <a:buFont typeface="Arial"/>
              <a:buChar char="•"/>
            </a:pPr>
            <a:r>
              <a:rPr lang="en-US" sz="3699">
                <a:solidFill>
                  <a:srgbClr val="000000"/>
                </a:solidFill>
                <a:latin typeface="Canva Sans Bold"/>
              </a:rPr>
              <a:t>Art enthusiasts:</a:t>
            </a:r>
            <a:r>
              <a:rPr lang="en-US" sz="3699">
                <a:solidFill>
                  <a:srgbClr val="000000"/>
                </a:solidFill>
                <a:latin typeface="Canva Sans"/>
              </a:rPr>
              <a:t> Individuals interested in digital art and creativity can explore the diverse range of artworks generated by ARTGAN for enjoyment and inspiration.</a:t>
            </a:r>
          </a:p>
          <a:p>
            <a:pPr algn="just">
              <a:lnSpc>
                <a:spcPts val="5179"/>
              </a:lnSpc>
            </a:pPr>
          </a:p>
          <a:p>
            <a:pPr algn="just" marL="798829" indent="-399415" lvl="1">
              <a:lnSpc>
                <a:spcPts val="5179"/>
              </a:lnSpc>
              <a:buFont typeface="Arial"/>
              <a:buChar char="•"/>
            </a:pPr>
            <a:r>
              <a:rPr lang="en-US" sz="3699">
                <a:solidFill>
                  <a:srgbClr val="000000"/>
                </a:solidFill>
                <a:latin typeface="Canva Sans Bold"/>
              </a:rPr>
              <a:t>Researchers and developers:</a:t>
            </a:r>
            <a:r>
              <a:rPr lang="en-US" sz="3699">
                <a:solidFill>
                  <a:srgbClr val="000000"/>
                </a:solidFill>
                <a:latin typeface="Canva Sans"/>
              </a:rPr>
              <a:t> Professionals in the fields of artificial intelligence and machine learning can study the techniques and advancements in generative modeling demonstrated by ARTGAN for further research and development.</a:t>
            </a:r>
          </a:p>
          <a:p>
            <a:pPr algn="just">
              <a:lnSpc>
                <a:spcPts val="51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483668" y="63131"/>
            <a:ext cx="14646593" cy="828621"/>
          </a:xfrm>
          <a:prstGeom prst="rect">
            <a:avLst/>
          </a:prstGeom>
        </p:spPr>
        <p:txBody>
          <a:bodyPr anchor="t" rtlCol="false" tIns="0" lIns="0" bIns="0" rIns="0">
            <a:spAutoFit/>
          </a:bodyPr>
          <a:lstStyle/>
          <a:p>
            <a:pPr algn="l">
              <a:lnSpc>
                <a:spcPts val="6480"/>
              </a:lnSpc>
            </a:pPr>
            <a:r>
              <a:rPr lang="en-US" sz="5400" spc="-15">
                <a:solidFill>
                  <a:srgbClr val="000000"/>
                </a:solidFill>
                <a:latin typeface="Trebuchet MS Bold"/>
              </a:rPr>
              <a:t>YOUR SOLUTION AND ITS VALUE PROPOSITION</a:t>
            </a:r>
          </a:p>
        </p:txBody>
      </p:sp>
      <p:sp>
        <p:nvSpPr>
          <p:cNvPr name="Freeform 23" id="23"/>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2"/>
            <a:stretch>
              <a:fillRect l="-66666" t="0" r="-66666" b="0"/>
            </a:stretch>
          </a:blipFill>
        </p:spPr>
      </p:sp>
      <p:sp>
        <p:nvSpPr>
          <p:cNvPr name="TextBox 24" id="24"/>
          <p:cNvSpPr txBox="true"/>
          <p:nvPr/>
        </p:nvSpPr>
        <p:spPr>
          <a:xfrm rot="0">
            <a:off x="1109662" y="9707466"/>
            <a:ext cx="2698433" cy="290195"/>
          </a:xfrm>
          <a:prstGeom prst="rect">
            <a:avLst/>
          </a:prstGeom>
        </p:spPr>
        <p:txBody>
          <a:bodyPr anchor="t" rtlCol="false" tIns="0" lIns="0" bIns="0" rIns="0">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25" id="25"/>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7</a:t>
            </a:r>
          </a:p>
        </p:txBody>
      </p:sp>
      <p:sp>
        <p:nvSpPr>
          <p:cNvPr name="TextBox 26" id="26"/>
          <p:cNvSpPr txBox="true"/>
          <p:nvPr/>
        </p:nvSpPr>
        <p:spPr>
          <a:xfrm rot="0">
            <a:off x="938843" y="1614605"/>
            <a:ext cx="6786837" cy="7200394"/>
          </a:xfrm>
          <a:prstGeom prst="rect">
            <a:avLst/>
          </a:prstGeom>
        </p:spPr>
        <p:txBody>
          <a:bodyPr anchor="t" rtlCol="false" tIns="0" lIns="0" bIns="0" rIns="0">
            <a:spAutoFit/>
          </a:bodyPr>
          <a:lstStyle/>
          <a:p>
            <a:pPr>
              <a:lnSpc>
                <a:spcPts val="4080"/>
              </a:lnSpc>
            </a:pPr>
          </a:p>
          <a:p>
            <a:pPr>
              <a:lnSpc>
                <a:spcPts val="4080"/>
              </a:lnSpc>
            </a:pPr>
            <a:r>
              <a:rPr lang="en-US" sz="3400">
                <a:solidFill>
                  <a:srgbClr val="0D0D0D"/>
                </a:solidFill>
                <a:latin typeface="Canva Sans Bold"/>
              </a:rPr>
              <a:t>Solution Overview: </a:t>
            </a:r>
          </a:p>
          <a:p>
            <a:pPr>
              <a:lnSpc>
                <a:spcPts val="4080"/>
              </a:lnSpc>
            </a:pPr>
          </a:p>
          <a:p>
            <a:pPr algn="l">
              <a:lnSpc>
                <a:spcPts val="4080"/>
              </a:lnSpc>
            </a:pPr>
            <a:r>
              <a:rPr lang="en-US" sz="3400">
                <a:solidFill>
                  <a:srgbClr val="0D0D0D"/>
                </a:solidFill>
                <a:latin typeface="Canva Sans"/>
              </a:rPr>
              <a:t>ARTGAN is an innovative project that leverages generative adversarial networks (GANs) to create lifelike artistic images. By harnessing the power of deep learning techniques, specifically using PyTorch and Matplotlib, ARTGAN enables the manipulation and generation of art images with astonishing realism.</a:t>
            </a:r>
          </a:p>
        </p:txBody>
      </p:sp>
      <p:sp>
        <p:nvSpPr>
          <p:cNvPr name="TextBox 27" id="27"/>
          <p:cNvSpPr txBox="true"/>
          <p:nvPr/>
        </p:nvSpPr>
        <p:spPr>
          <a:xfrm rot="0">
            <a:off x="7434803" y="1920861"/>
            <a:ext cx="10853197" cy="7780352"/>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Bold"/>
              </a:rPr>
              <a:t>Revolutionary Artistic Expression:</a:t>
            </a:r>
            <a:r>
              <a:rPr lang="en-US" sz="3399">
                <a:solidFill>
                  <a:srgbClr val="000000"/>
                </a:solidFill>
                <a:latin typeface="Canva Sans"/>
              </a:rPr>
              <a:t> ARTGAN enables the creation of highly realistic and novel art images, revolutionizing artistic expression.</a:t>
            </a:r>
          </a:p>
          <a:p>
            <a:pPr marL="734059" indent="-367030" lvl="1">
              <a:lnSpc>
                <a:spcPts val="4759"/>
              </a:lnSpc>
              <a:buFont typeface="Arial"/>
              <a:buChar char="•"/>
            </a:pPr>
            <a:r>
              <a:rPr lang="en-US" sz="3399">
                <a:solidFill>
                  <a:srgbClr val="000000"/>
                </a:solidFill>
                <a:latin typeface="Canva Sans Bold"/>
              </a:rPr>
              <a:t>Efficiency and Speed:</a:t>
            </a:r>
            <a:r>
              <a:rPr lang="en-US" sz="3399">
                <a:solidFill>
                  <a:srgbClr val="000000"/>
                </a:solidFill>
                <a:latin typeface="Canva Sans"/>
              </a:rPr>
              <a:t> Streamlined training processes and GPU acceleration ensure efficient and rapid creation of artistic images, saving time and resources.</a:t>
            </a:r>
          </a:p>
          <a:p>
            <a:pPr marL="734059" indent="-367030" lvl="1">
              <a:lnSpc>
                <a:spcPts val="4759"/>
              </a:lnSpc>
              <a:buFont typeface="Arial"/>
              <a:buChar char="•"/>
            </a:pPr>
            <a:r>
              <a:rPr lang="en-US" sz="3399">
                <a:solidFill>
                  <a:srgbClr val="000000"/>
                </a:solidFill>
                <a:latin typeface="Canva Sans Bold"/>
              </a:rPr>
              <a:t>Unleashed Creativity:</a:t>
            </a:r>
            <a:r>
              <a:rPr lang="en-US" sz="3399">
                <a:solidFill>
                  <a:srgbClr val="000000"/>
                </a:solidFill>
                <a:latin typeface="Canva Sans"/>
              </a:rPr>
              <a:t> ARTGAN empowers artists to explore new realms of creativity, pushing the limits of digital art.</a:t>
            </a:r>
          </a:p>
          <a:p>
            <a:pPr marL="734059" indent="-367030" lvl="1">
              <a:lnSpc>
                <a:spcPts val="4759"/>
              </a:lnSpc>
              <a:buFont typeface="Arial"/>
              <a:buChar char="•"/>
            </a:pPr>
            <a:r>
              <a:rPr lang="en-US" sz="3399">
                <a:solidFill>
                  <a:srgbClr val="000000"/>
                </a:solidFill>
                <a:latin typeface="Canva Sans Bold"/>
              </a:rPr>
              <a:t>Comprehensive Support:</a:t>
            </a:r>
            <a:r>
              <a:rPr lang="en-US" sz="3399">
                <a:solidFill>
                  <a:srgbClr val="000000"/>
                </a:solidFill>
                <a:latin typeface="Canva Sans"/>
              </a:rPr>
              <a:t> With comprehensive documentation and support, ARTGAN facilitates easy adoption and implementation for users.</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23" id="23"/>
          <p:cNvSpPr txBox="true"/>
          <p:nvPr/>
        </p:nvSpPr>
        <p:spPr>
          <a:xfrm rot="0">
            <a:off x="837247" y="854645"/>
            <a:ext cx="14646593" cy="981057"/>
          </a:xfrm>
          <a:prstGeom prst="rect">
            <a:avLst/>
          </a:prstGeom>
        </p:spPr>
        <p:txBody>
          <a:bodyPr anchor="t" rtlCol="false" tIns="0" lIns="0" bIns="0" rIns="0">
            <a:spAutoFit/>
          </a:bodyPr>
          <a:lstStyle/>
          <a:p>
            <a:pPr algn="l">
              <a:lnSpc>
                <a:spcPts val="7650"/>
              </a:lnSpc>
            </a:pPr>
            <a:r>
              <a:rPr lang="en-US" sz="6375">
                <a:solidFill>
                  <a:srgbClr val="000000"/>
                </a:solidFill>
                <a:latin typeface="Trebuchet MS Bold"/>
              </a:rPr>
              <a:t>THE WOW IN YOUR SOLUTION</a:t>
            </a:r>
          </a:p>
        </p:txBody>
      </p:sp>
      <p:sp>
        <p:nvSpPr>
          <p:cNvPr name="TextBox 24" id="24"/>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8</a:t>
            </a:r>
          </a:p>
        </p:txBody>
      </p:sp>
      <p:sp>
        <p:nvSpPr>
          <p:cNvPr name="TextBox 25" id="25"/>
          <p:cNvSpPr txBox="true"/>
          <p:nvPr/>
        </p:nvSpPr>
        <p:spPr>
          <a:xfrm rot="0">
            <a:off x="1028700" y="2217309"/>
            <a:ext cx="16923544" cy="7780352"/>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Bold"/>
              </a:rPr>
              <a:t>Realistic Art Generation:</a:t>
            </a:r>
            <a:r>
              <a:rPr lang="en-US" sz="3399">
                <a:solidFill>
                  <a:srgbClr val="000000"/>
                </a:solidFill>
                <a:latin typeface="Canva Sans"/>
              </a:rPr>
              <a:t> ARTGAN can generate art images that closely resemble those in the training dataset, capturing intricate details, textures, and styles.</a:t>
            </a:r>
          </a:p>
          <a:p>
            <a:pPr algn="just" marL="734059" indent="-367030" lvl="1">
              <a:lnSpc>
                <a:spcPts val="4759"/>
              </a:lnSpc>
              <a:buFont typeface="Arial"/>
              <a:buChar char="•"/>
            </a:pPr>
            <a:r>
              <a:rPr lang="en-US" sz="3399">
                <a:solidFill>
                  <a:srgbClr val="000000"/>
                </a:solidFill>
                <a:latin typeface="Canva Sans Bold"/>
              </a:rPr>
              <a:t>Creative Exploration:</a:t>
            </a:r>
            <a:r>
              <a:rPr lang="en-US" sz="3399">
                <a:solidFill>
                  <a:srgbClr val="000000"/>
                </a:solidFill>
                <a:latin typeface="Canva Sans"/>
              </a:rPr>
              <a:t> By allowing artists to manipulate and generate art images in ways previously impossible, ARTGAN opens up new avenues for creative exploration.</a:t>
            </a:r>
          </a:p>
          <a:p>
            <a:pPr algn="just" marL="734059" indent="-367030" lvl="1">
              <a:lnSpc>
                <a:spcPts val="4759"/>
              </a:lnSpc>
              <a:buFont typeface="Arial"/>
              <a:buChar char="•"/>
            </a:pPr>
            <a:r>
              <a:rPr lang="en-US" sz="3399">
                <a:solidFill>
                  <a:srgbClr val="000000"/>
                </a:solidFill>
                <a:latin typeface="Canva Sans Bold"/>
              </a:rPr>
              <a:t>Efficiency and Speed:</a:t>
            </a:r>
            <a:r>
              <a:rPr lang="en-US" sz="3399">
                <a:solidFill>
                  <a:srgbClr val="000000"/>
                </a:solidFill>
                <a:latin typeface="Canva Sans"/>
              </a:rPr>
              <a:t> The streamlined training processes and GPU acceleration ensure that ARTGAN can produce high-quality art images quickly and efficiently.</a:t>
            </a:r>
          </a:p>
          <a:p>
            <a:pPr algn="just" marL="734059" indent="-367030" lvl="1">
              <a:lnSpc>
                <a:spcPts val="4759"/>
              </a:lnSpc>
              <a:buFont typeface="Arial"/>
              <a:buChar char="•"/>
            </a:pPr>
            <a:r>
              <a:rPr lang="en-US" sz="3399">
                <a:solidFill>
                  <a:srgbClr val="000000"/>
                </a:solidFill>
                <a:latin typeface="Canva Sans Bold"/>
              </a:rPr>
              <a:t>Endless Possibilities</a:t>
            </a:r>
            <a:r>
              <a:rPr lang="en-US" sz="3399">
                <a:solidFill>
                  <a:srgbClr val="000000"/>
                </a:solidFill>
                <a:latin typeface="Canva Sans"/>
              </a:rPr>
              <a:t>: ARTGAN's versatility extends beyond art generation, offering potential applications in image manipulation, style transfer, and more.</a:t>
            </a:r>
          </a:p>
          <a:p>
            <a:pPr algn="just">
              <a:lnSpc>
                <a:spcPts val="47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DAGBe-fmoJA</dc:identifier>
  <dcterms:modified xsi:type="dcterms:W3CDTF">2011-08-01T06:04:30Z</dcterms:modified>
  <cp:revision>1</cp:revision>
  <dc:title>NMdemoppt.pptx</dc:title>
</cp:coreProperties>
</file>